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mp4" ContentType="video/unknown"/>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88" r:id="rId2"/>
    <p:sldId id="289" r:id="rId3"/>
    <p:sldId id="290" r:id="rId4"/>
    <p:sldId id="291" r:id="rId5"/>
    <p:sldId id="292" r:id="rId6"/>
    <p:sldId id="293" r:id="rId7"/>
    <p:sldId id="297" r:id="rId8"/>
    <p:sldId id="298" r:id="rId9"/>
    <p:sldId id="300" r:id="rId10"/>
    <p:sldId id="299" r:id="rId11"/>
    <p:sldId id="301" r:id="rId12"/>
    <p:sldId id="302" r:id="rId13"/>
    <p:sldId id="303" r:id="rId14"/>
    <p:sldId id="304" r:id="rId15"/>
    <p:sldId id="305" r:id="rId16"/>
    <p:sldId id="294" r:id="rId17"/>
    <p:sldId id="295" r:id="rId18"/>
  </p:sldIdLst>
  <p:sldSz cx="9144000" cy="6858000" type="screen4x3"/>
  <p:notesSz cx="6858000" cy="9296400"/>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ＭＳ Ｐゴシック" charset="0"/>
      </a:defRPr>
    </a:lvl1pPr>
    <a:lvl2pPr marL="457200" algn="l" rtl="0" fontAlgn="base">
      <a:spcBef>
        <a:spcPct val="0"/>
      </a:spcBef>
      <a:spcAft>
        <a:spcPct val="0"/>
      </a:spcAft>
      <a:defRPr kern="1200">
        <a:solidFill>
          <a:schemeClr val="tx1"/>
        </a:solidFill>
        <a:latin typeface="Arial" charset="0"/>
        <a:ea typeface="ＭＳ Ｐゴシック" charset="0"/>
        <a:cs typeface="ＭＳ Ｐゴシック" charset="0"/>
      </a:defRPr>
    </a:lvl2pPr>
    <a:lvl3pPr marL="914400" algn="l" rtl="0" fontAlgn="base">
      <a:spcBef>
        <a:spcPct val="0"/>
      </a:spcBef>
      <a:spcAft>
        <a:spcPct val="0"/>
      </a:spcAft>
      <a:defRPr kern="1200">
        <a:solidFill>
          <a:schemeClr val="tx1"/>
        </a:solidFill>
        <a:latin typeface="Arial" charset="0"/>
        <a:ea typeface="ＭＳ Ｐゴシック" charset="0"/>
        <a:cs typeface="ＭＳ Ｐゴシック" charset="0"/>
      </a:defRPr>
    </a:lvl3pPr>
    <a:lvl4pPr marL="1371600" algn="l" rtl="0" fontAlgn="base">
      <a:spcBef>
        <a:spcPct val="0"/>
      </a:spcBef>
      <a:spcAft>
        <a:spcPct val="0"/>
      </a:spcAft>
      <a:defRPr kern="1200">
        <a:solidFill>
          <a:schemeClr val="tx1"/>
        </a:solidFill>
        <a:latin typeface="Arial" charset="0"/>
        <a:ea typeface="ＭＳ Ｐゴシック" charset="0"/>
        <a:cs typeface="ＭＳ Ｐゴシック" charset="0"/>
      </a:defRPr>
    </a:lvl4pPr>
    <a:lvl5pPr marL="1828800" algn="l" rtl="0" fontAlgn="base">
      <a:spcBef>
        <a:spcPct val="0"/>
      </a:spcBef>
      <a:spcAft>
        <a:spcPct val="0"/>
      </a:spcAft>
      <a:defRPr kern="1200">
        <a:solidFill>
          <a:schemeClr val="tx1"/>
        </a:solidFill>
        <a:latin typeface="Arial" charset="0"/>
        <a:ea typeface="ＭＳ Ｐゴシック" charset="0"/>
        <a:cs typeface="ＭＳ Ｐゴシック" charset="0"/>
      </a:defRPr>
    </a:lvl5pPr>
    <a:lvl6pPr marL="2286000" algn="l" defTabSz="457200" rtl="0" eaLnBrk="1" latinLnBrk="0" hangingPunct="1">
      <a:defRPr kern="1200">
        <a:solidFill>
          <a:schemeClr val="tx1"/>
        </a:solidFill>
        <a:latin typeface="Arial" charset="0"/>
        <a:ea typeface="ＭＳ Ｐゴシック" charset="0"/>
        <a:cs typeface="ＭＳ Ｐゴシック" charset="0"/>
      </a:defRPr>
    </a:lvl6pPr>
    <a:lvl7pPr marL="2743200" algn="l" defTabSz="457200" rtl="0" eaLnBrk="1" latinLnBrk="0" hangingPunct="1">
      <a:defRPr kern="1200">
        <a:solidFill>
          <a:schemeClr val="tx1"/>
        </a:solidFill>
        <a:latin typeface="Arial" charset="0"/>
        <a:ea typeface="ＭＳ Ｐゴシック" charset="0"/>
        <a:cs typeface="ＭＳ Ｐゴシック" charset="0"/>
      </a:defRPr>
    </a:lvl7pPr>
    <a:lvl8pPr marL="3200400" algn="l" defTabSz="457200" rtl="0" eaLnBrk="1" latinLnBrk="0" hangingPunct="1">
      <a:defRPr kern="1200">
        <a:solidFill>
          <a:schemeClr val="tx1"/>
        </a:solidFill>
        <a:latin typeface="Arial" charset="0"/>
        <a:ea typeface="ＭＳ Ｐゴシック" charset="0"/>
        <a:cs typeface="ＭＳ Ｐゴシック" charset="0"/>
      </a:defRPr>
    </a:lvl8pPr>
    <a:lvl9pPr marL="3657600" algn="l" defTabSz="457200" rtl="0" eaLnBrk="1" latinLnBrk="0" hangingPunct="1">
      <a:defRPr kern="1200">
        <a:solidFill>
          <a:schemeClr val="tx1"/>
        </a:solidFill>
        <a:latin typeface="Arial"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0034"/>
    <a:srgbClr val="CE0042"/>
    <a:srgbClr val="004175"/>
    <a:srgbClr val="000E1B"/>
    <a:srgbClr val="EAEAEA"/>
    <a:srgbClr val="E02C0E"/>
    <a:srgbClr val="666666"/>
    <a:srgbClr val="6D6D6D"/>
    <a:srgbClr val="60606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149" autoAdjust="0"/>
  </p:normalViewPr>
  <p:slideViewPr>
    <p:cSldViewPr showGuides="1">
      <p:cViewPr>
        <p:scale>
          <a:sx n="100" d="100"/>
          <a:sy n="100" d="100"/>
        </p:scale>
        <p:origin x="-712" y="-80"/>
      </p:cViewPr>
      <p:guideLst>
        <p:guide orient="horz" pos="2160"/>
        <p:guide pos="2928"/>
      </p:guideLst>
    </p:cSldViewPr>
  </p:slideViewPr>
  <p:notesTextViewPr>
    <p:cViewPr>
      <p:scale>
        <a:sx n="100" d="100"/>
        <a:sy n="100" d="100"/>
      </p:scale>
      <p:origin x="0" y="0"/>
    </p:cViewPr>
  </p:notesTextViewPr>
  <p:notesViewPr>
    <p:cSldViewPr showGuides="1">
      <p:cViewPr varScale="1">
        <p:scale>
          <a:sx n="102" d="100"/>
          <a:sy n="102" d="100"/>
        </p:scale>
        <p:origin x="-2328" y="-120"/>
      </p:cViewPr>
      <p:guideLst>
        <p:guide orient="horz" pos="2928"/>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828800" y="457200"/>
            <a:ext cx="3200400" cy="24003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463550" y="3097213"/>
            <a:ext cx="5943600" cy="54864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829675"/>
            <a:ext cx="2971800" cy="465138"/>
          </a:xfrm>
          <a:prstGeom prst="rect">
            <a:avLst/>
          </a:prstGeom>
        </p:spPr>
        <p:txBody>
          <a:bodyPr vert="horz" lIns="91440" tIns="45720" rIns="91440" bIns="45720" rtlCol="0" anchor="b"/>
          <a:lstStyle>
            <a:lvl1pPr algn="l">
              <a:defRPr sz="1200">
                <a:ea typeface="+mn-ea"/>
                <a:cs typeface="Arial" charset="0"/>
              </a:defRPr>
            </a:lvl1pPr>
          </a:lstStyle>
          <a:p>
            <a:pPr>
              <a:defRPr/>
            </a:pPr>
            <a:endParaRPr lang="en-US"/>
          </a:p>
        </p:txBody>
      </p:sp>
      <p:sp>
        <p:nvSpPr>
          <p:cNvPr id="7" name="Slide Number Placeholder 6"/>
          <p:cNvSpPr>
            <a:spLocks noGrp="1"/>
          </p:cNvSpPr>
          <p:nvPr>
            <p:ph type="sldNum" sz="quarter" idx="5"/>
          </p:nvPr>
        </p:nvSpPr>
        <p:spPr>
          <a:xfrm>
            <a:off x="3884613" y="8829675"/>
            <a:ext cx="2971800" cy="465138"/>
          </a:xfrm>
          <a:prstGeom prst="rect">
            <a:avLst/>
          </a:prstGeom>
        </p:spPr>
        <p:txBody>
          <a:bodyPr vert="horz" wrap="square" lIns="91440" tIns="45720" rIns="91440" bIns="45720" numCol="1" anchor="b" anchorCtr="0" compatLnSpc="1">
            <a:prstTxWarp prst="textNoShape">
              <a:avLst/>
            </a:prstTxWarp>
          </a:bodyPr>
          <a:lstStyle>
            <a:lvl1pPr algn="r">
              <a:defRPr sz="1200" smtClean="0">
                <a:cs typeface="Geneva" charset="0"/>
              </a:defRPr>
            </a:lvl1pPr>
          </a:lstStyle>
          <a:p>
            <a:pPr>
              <a:defRPr/>
            </a:pPr>
            <a:fld id="{35CDE83D-2D91-3441-8E64-0CE0DEF213D7}" type="slidenum">
              <a:rPr lang="en-US"/>
              <a:pPr>
                <a:defRPr/>
              </a:pPr>
              <a:t>‹#›</a:t>
            </a:fld>
            <a:endParaRPr lang="en-US"/>
          </a:p>
        </p:txBody>
      </p:sp>
    </p:spTree>
    <p:extLst>
      <p:ext uri="{BB962C8B-B14F-4D97-AF65-F5344CB8AC3E}">
        <p14:creationId xmlns:p14="http://schemas.microsoft.com/office/powerpoint/2010/main" val="26260422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ＭＳ Ｐゴシック" charset="0"/>
        <a:cs typeface="Arial"/>
      </a:defRPr>
    </a:lvl1pPr>
    <a:lvl2pPr marL="457200" algn="l" rtl="0" eaLnBrk="0" fontAlgn="base" hangingPunct="0">
      <a:spcBef>
        <a:spcPct val="30000"/>
      </a:spcBef>
      <a:spcAft>
        <a:spcPct val="0"/>
      </a:spcAft>
      <a:defRPr sz="1200" kern="1200">
        <a:solidFill>
          <a:schemeClr val="tx1"/>
        </a:solidFill>
        <a:latin typeface="Arial"/>
        <a:ea typeface="Geneva" charset="0"/>
        <a:cs typeface="Arial"/>
      </a:defRPr>
    </a:lvl2pPr>
    <a:lvl3pPr marL="914400" algn="l" rtl="0" eaLnBrk="0" fontAlgn="base" hangingPunct="0">
      <a:spcBef>
        <a:spcPct val="30000"/>
      </a:spcBef>
      <a:spcAft>
        <a:spcPct val="0"/>
      </a:spcAft>
      <a:defRPr sz="1200" kern="1200">
        <a:solidFill>
          <a:schemeClr val="tx1"/>
        </a:solidFill>
        <a:latin typeface="Arial"/>
        <a:ea typeface="Geneva" charset="0"/>
        <a:cs typeface="Arial"/>
      </a:defRPr>
    </a:lvl3pPr>
    <a:lvl4pPr marL="1371600" algn="l" rtl="0" eaLnBrk="0" fontAlgn="base" hangingPunct="0">
      <a:spcBef>
        <a:spcPct val="30000"/>
      </a:spcBef>
      <a:spcAft>
        <a:spcPct val="0"/>
      </a:spcAft>
      <a:defRPr sz="1200" kern="1200">
        <a:solidFill>
          <a:schemeClr val="tx1"/>
        </a:solidFill>
        <a:latin typeface="Arial"/>
        <a:ea typeface="Geneva" charset="0"/>
        <a:cs typeface="Arial"/>
      </a:defRPr>
    </a:lvl4pPr>
    <a:lvl5pPr marL="1828800" algn="l" rtl="0" eaLnBrk="0" fontAlgn="base" hangingPunct="0">
      <a:spcBef>
        <a:spcPct val="30000"/>
      </a:spcBef>
      <a:spcAft>
        <a:spcPct val="0"/>
      </a:spcAft>
      <a:defRPr sz="1200" kern="1200">
        <a:solidFill>
          <a:schemeClr val="tx1"/>
        </a:solidFill>
        <a:latin typeface="Arial"/>
        <a:ea typeface="Geneva" charset="0"/>
        <a:cs typeface="Arial"/>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atin typeface="Calibri" charset="0"/>
            </a:endParaRPr>
          </a:p>
        </p:txBody>
      </p:sp>
      <p:sp>
        <p:nvSpPr>
          <p:cNvPr id="40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3ECA1D6-328C-8E4B-A0F6-C4C1C21BEA12}" type="slidenum">
              <a:rPr lang="en-US" sz="1200"/>
              <a:pPr eaLnBrk="1" hangingPunct="1"/>
              <a:t>1</a:t>
            </a:fld>
            <a:endParaRPr 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Opening </a:t>
            </a:r>
            <a:r>
              <a:rPr lang="en-US" b="0" dirty="0" smtClean="0"/>
              <a:t>(</a:t>
            </a:r>
            <a:r>
              <a:rPr lang="en-US" b="0" i="1" dirty="0" smtClean="0"/>
              <a:t>8-10 minutes</a:t>
            </a:r>
            <a:r>
              <a:rPr lang="en-US" b="0" dirty="0" smtClean="0"/>
              <a:t>)</a:t>
            </a:r>
          </a:p>
          <a:p>
            <a:endParaRPr lang="en-US" dirty="0" smtClean="0"/>
          </a:p>
          <a:p>
            <a:r>
              <a:rPr lang="en-US" dirty="0" smtClean="0"/>
              <a:t>The</a:t>
            </a:r>
            <a:r>
              <a:rPr lang="en-US" baseline="0" dirty="0" smtClean="0"/>
              <a:t> opening consists of the following:</a:t>
            </a:r>
          </a:p>
          <a:p>
            <a:pPr marL="228600" indent="-228600">
              <a:buAutoNum type="arabicPeriod"/>
            </a:pPr>
            <a:r>
              <a:rPr lang="en-US" baseline="0" dirty="0" smtClean="0"/>
              <a:t>Welcome</a:t>
            </a:r>
          </a:p>
          <a:p>
            <a:pPr marL="228600" indent="-228600">
              <a:buAutoNum type="arabicPeriod"/>
            </a:pPr>
            <a:r>
              <a:rPr lang="en-US" baseline="0" dirty="0" smtClean="0"/>
              <a:t>Prayer</a:t>
            </a:r>
          </a:p>
          <a:p>
            <a:pPr marL="228600" indent="-228600">
              <a:buAutoNum type="arabicPeriod"/>
            </a:pPr>
            <a:r>
              <a:rPr lang="en-US" baseline="0" dirty="0" smtClean="0"/>
              <a:t>Pledge of Allegiance</a:t>
            </a:r>
          </a:p>
          <a:p>
            <a:pPr marL="228600" indent="-228600">
              <a:buAutoNum type="arabicPeriod"/>
            </a:pPr>
            <a:r>
              <a:rPr lang="en-US" dirty="0" smtClean="0"/>
              <a:t>Scout Oath &amp; Law</a:t>
            </a:r>
          </a:p>
          <a:p>
            <a:endParaRPr lang="en-US" dirty="0" smtClean="0"/>
          </a:p>
          <a:p>
            <a:r>
              <a:rPr lang="en-US" dirty="0" smtClean="0"/>
              <a:t>A program-specific roundtable commissioner or assistant district commissioner for roundtables calls the meeting to order and starts welcoming all participants to the meeting. Start on time. It is unfair to those who arrived on time to have to wait. Beginning with an enthusiastic greeting will set the tone for a fun evening of learning and fellowship. </a:t>
            </a:r>
          </a:p>
          <a:p>
            <a:endParaRPr lang="en-US" dirty="0" smtClean="0"/>
          </a:p>
          <a:p>
            <a:pPr marL="228600" indent="-228600">
              <a:buAutoNum type="arabicPeriod"/>
            </a:pPr>
            <a:r>
              <a:rPr lang="en-US" dirty="0" smtClean="0"/>
              <a:t>Welcome</a:t>
            </a:r>
          </a:p>
          <a:p>
            <a:pPr marL="0" indent="0">
              <a:buNone/>
            </a:pPr>
            <a:r>
              <a:rPr lang="en-US" dirty="0" smtClean="0"/>
              <a:t>Welcome those who are attending Roundtable for the first time.</a:t>
            </a:r>
          </a:p>
          <a:p>
            <a:pPr marL="0" indent="0">
              <a:buNone/>
            </a:pPr>
            <a:r>
              <a:rPr lang="en-US" dirty="0" smtClean="0"/>
              <a:t>Introduce</a:t>
            </a:r>
            <a:r>
              <a:rPr lang="en-US" baseline="0" dirty="0" smtClean="0"/>
              <a:t> the Roundtable staff.</a:t>
            </a:r>
          </a:p>
          <a:p>
            <a:pPr marL="0" indent="0">
              <a:buNone/>
            </a:pPr>
            <a:r>
              <a:rPr lang="en-US" baseline="0" dirty="0" smtClean="0"/>
              <a:t>Introduce any special guests, i.e. topic specific presenters, Scout Executive, etc.</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2</a:t>
            </a:fld>
            <a:endParaRPr lang="en-US"/>
          </a:p>
        </p:txBody>
      </p:sp>
    </p:spTree>
    <p:extLst>
      <p:ext uri="{BB962C8B-B14F-4D97-AF65-F5344CB8AC3E}">
        <p14:creationId xmlns:p14="http://schemas.microsoft.com/office/powerpoint/2010/main" val="710943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Opening </a:t>
            </a:r>
            <a:r>
              <a:rPr lang="en-US" b="0" dirty="0" smtClean="0"/>
              <a:t>(</a:t>
            </a:r>
            <a:r>
              <a:rPr lang="en-US" b="0" i="1" dirty="0" smtClean="0"/>
              <a:t>8-10 minutes</a:t>
            </a:r>
            <a:r>
              <a:rPr lang="en-US" b="0" dirty="0" smtClean="0"/>
              <a:t>)</a:t>
            </a:r>
          </a:p>
          <a:p>
            <a:endParaRPr lang="en-US" dirty="0" smtClean="0"/>
          </a:p>
          <a:p>
            <a:r>
              <a:rPr lang="en-US" dirty="0" smtClean="0"/>
              <a:t>2. Prayer</a:t>
            </a:r>
          </a:p>
          <a:p>
            <a:r>
              <a:rPr lang="en-US" dirty="0" smtClean="0"/>
              <a:t>In keeping with the Scout’s duty to God, include a nonsectarian prayer in the general opening session. As some people aren’t comfortable praying in public, ensure success by asking a team member or participant in advance to offer the prayer. Begin with an appropriate introduction such as “prepare yourself for prayer or reflection as is your custom.” </a:t>
            </a:r>
          </a:p>
          <a:p>
            <a:endParaRPr lang="en-US" dirty="0" smtClean="0"/>
          </a:p>
          <a:p>
            <a:r>
              <a:rPr lang="en-US" dirty="0" smtClean="0"/>
              <a:t>Images shown:</a:t>
            </a:r>
          </a:p>
          <a:p>
            <a:r>
              <a:rPr lang="en-US" dirty="0" smtClean="0"/>
              <a:t>Star of David</a:t>
            </a:r>
            <a:r>
              <a:rPr lang="en-US" baseline="0" dirty="0" smtClean="0"/>
              <a:t> (Judaism), Christian Cross (Christianity), Star &amp; Crescent (Islam)</a:t>
            </a:r>
          </a:p>
          <a:p>
            <a:r>
              <a:rPr lang="en-US" baseline="0" dirty="0" smtClean="0"/>
              <a:t>Flaming Chalice (Unitarian Universalism), </a:t>
            </a:r>
            <a:r>
              <a:rPr lang="en-US" baseline="0" dirty="0" err="1" smtClean="0"/>
              <a:t>Faravahar</a:t>
            </a:r>
            <a:r>
              <a:rPr lang="en-US" baseline="0" dirty="0" smtClean="0"/>
              <a:t> (Zoroastrianism)</a:t>
            </a:r>
          </a:p>
          <a:p>
            <a:r>
              <a:rPr lang="en-US" baseline="0" dirty="0" smtClean="0"/>
              <a:t>9-pointed Star (</a:t>
            </a:r>
            <a:r>
              <a:rPr lang="en-US" baseline="0" dirty="0" err="1" smtClean="0"/>
              <a:t>Bahá’i</a:t>
            </a:r>
            <a:r>
              <a:rPr lang="en-US" baseline="0" dirty="0" smtClean="0"/>
              <a:t>), Wheel of Dharma (Buddhism), Om (Hinduism), </a:t>
            </a:r>
            <a:r>
              <a:rPr lang="en-US" baseline="0" dirty="0" err="1" smtClean="0"/>
              <a:t>Taijitu</a:t>
            </a:r>
            <a:r>
              <a:rPr lang="en-US" baseline="0" dirty="0" smtClean="0"/>
              <a:t> (Taoism)</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3</a:t>
            </a:fld>
            <a:endParaRPr lang="en-US"/>
          </a:p>
        </p:txBody>
      </p:sp>
    </p:spTree>
    <p:extLst>
      <p:ext uri="{BB962C8B-B14F-4D97-AF65-F5344CB8AC3E}">
        <p14:creationId xmlns:p14="http://schemas.microsoft.com/office/powerpoint/2010/main" val="1769725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Opening </a:t>
            </a:r>
            <a:r>
              <a:rPr lang="en-US" b="0" dirty="0" smtClean="0"/>
              <a:t>(</a:t>
            </a:r>
            <a:r>
              <a:rPr lang="en-US" b="0" i="1" dirty="0" smtClean="0"/>
              <a:t>8-10 minutes</a:t>
            </a:r>
            <a:r>
              <a:rPr lang="en-US" b="0" dirty="0" smtClean="0"/>
              <a:t>)</a:t>
            </a:r>
          </a:p>
          <a:p>
            <a:endParaRPr lang="en-US" dirty="0" smtClean="0"/>
          </a:p>
          <a:p>
            <a:r>
              <a:rPr lang="en-US" dirty="0" smtClean="0"/>
              <a:t>In advance</a:t>
            </a:r>
            <a:r>
              <a:rPr lang="en-US" baseline="0" dirty="0" smtClean="0"/>
              <a:t> ask a unit, the OA, or commissioners to conduct an opening ceremony and lead the participants in the following:</a:t>
            </a:r>
          </a:p>
          <a:p>
            <a:endParaRPr lang="en-US" dirty="0" smtClean="0"/>
          </a:p>
          <a:p>
            <a:r>
              <a:rPr lang="en-US" dirty="0" smtClean="0"/>
              <a:t>3. Pledge</a:t>
            </a:r>
            <a:r>
              <a:rPr lang="en-US" baseline="0" dirty="0" smtClean="0"/>
              <a:t> of Allegiance</a:t>
            </a:r>
          </a:p>
          <a:p>
            <a:r>
              <a:rPr lang="en-US" baseline="0" dirty="0" smtClean="0"/>
              <a:t>4. Scout Oath &amp; Law</a:t>
            </a:r>
            <a:endParaRPr lang="en-US"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4</a:t>
            </a:fld>
            <a:endParaRPr lang="en-US"/>
          </a:p>
        </p:txBody>
      </p:sp>
    </p:spTree>
    <p:extLst>
      <p:ext uri="{BB962C8B-B14F-4D97-AF65-F5344CB8AC3E}">
        <p14:creationId xmlns:p14="http://schemas.microsoft.com/office/powerpoint/2010/main" val="1769725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Hot</a:t>
            </a:r>
            <a:r>
              <a:rPr lang="en-US" baseline="0" dirty="0" smtClean="0"/>
              <a:t> Topics</a:t>
            </a:r>
            <a:r>
              <a:rPr lang="en-US" dirty="0" smtClean="0"/>
              <a:t> </a:t>
            </a:r>
            <a:r>
              <a:rPr lang="en-US" b="0" dirty="0" smtClean="0"/>
              <a:t>(</a:t>
            </a:r>
            <a:r>
              <a:rPr lang="en-US" b="0" i="1" dirty="0" smtClean="0"/>
              <a:t>12-20 minutes</a:t>
            </a:r>
            <a:r>
              <a:rPr lang="en-US" b="0" dirty="0" smtClean="0"/>
              <a:t>)</a:t>
            </a:r>
          </a:p>
          <a:p>
            <a:endParaRPr lang="en-US" dirty="0" smtClean="0"/>
          </a:p>
          <a:p>
            <a:r>
              <a:rPr lang="en-US" dirty="0" smtClean="0"/>
              <a:t>The </a:t>
            </a:r>
            <a:r>
              <a:rPr lang="en-US" baseline="0" dirty="0" smtClean="0"/>
              <a:t>hot topics segment is for the following:</a:t>
            </a:r>
          </a:p>
          <a:p>
            <a:pPr marL="228600" indent="-228600">
              <a:buAutoNum type="arabicPeriod"/>
            </a:pPr>
            <a:r>
              <a:rPr lang="en-US" baseline="0" dirty="0" smtClean="0"/>
              <a:t>National or council information that significantly impacts local Scouting or requires immediate volunteer action (such as program change, new membership recruitment tools, fee changes, new opportunities, etc.)</a:t>
            </a:r>
          </a:p>
          <a:p>
            <a:pPr marL="228600" indent="-228600">
              <a:buAutoNum type="arabicPeriod"/>
            </a:pPr>
            <a:r>
              <a:rPr lang="en-US" baseline="0" dirty="0" smtClean="0"/>
              <a:t>Announcements</a:t>
            </a:r>
            <a:endParaRPr lang="en-US" dirty="0" smtClean="0"/>
          </a:p>
          <a:p>
            <a:endParaRPr lang="en-US" dirty="0" smtClean="0"/>
          </a:p>
          <a:p>
            <a:r>
              <a:rPr lang="en-US" dirty="0" smtClean="0"/>
              <a:t>This</a:t>
            </a:r>
            <a:r>
              <a:rPr lang="en-US" baseline="0" dirty="0" smtClean="0"/>
              <a:t> information may be disseminated via pre-recorded video or “live” in-person.</a:t>
            </a:r>
            <a:endParaRPr lang="en-US"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5</a:t>
            </a:fld>
            <a:endParaRPr lang="en-US"/>
          </a:p>
        </p:txBody>
      </p:sp>
    </p:spTree>
    <p:extLst>
      <p:ext uri="{BB962C8B-B14F-4D97-AF65-F5344CB8AC3E}">
        <p14:creationId xmlns:p14="http://schemas.microsoft.com/office/powerpoint/2010/main" val="710943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Safety Moment </a:t>
            </a:r>
            <a:r>
              <a:rPr lang="en-US" b="0" dirty="0" smtClean="0"/>
              <a:t>(</a:t>
            </a:r>
            <a:r>
              <a:rPr lang="en-US" b="0" i="1" dirty="0" smtClean="0"/>
              <a:t>5-8 minutes</a:t>
            </a:r>
            <a:r>
              <a:rPr lang="en-US" b="0" dirty="0" smtClean="0"/>
              <a:t>)</a:t>
            </a:r>
          </a:p>
          <a:p>
            <a:endParaRPr lang="en-US" dirty="0" smtClean="0"/>
          </a:p>
          <a:p>
            <a:r>
              <a:rPr lang="en-US" dirty="0" smtClean="0"/>
              <a:t>[</a:t>
            </a:r>
            <a:r>
              <a:rPr lang="en-US" i="1" dirty="0" smtClean="0"/>
              <a:t>The purpose of the safety moment is to focus</a:t>
            </a:r>
            <a:r>
              <a:rPr lang="en-US" i="1" baseline="0" dirty="0" smtClean="0"/>
              <a:t> and/or educate the audience on a safety topic. </a:t>
            </a:r>
          </a:p>
          <a:p>
            <a:endParaRPr lang="en-US" i="1" baseline="0" dirty="0" smtClean="0"/>
          </a:p>
          <a:p>
            <a:r>
              <a:rPr lang="en-US" i="1" baseline="0" dirty="0" smtClean="0"/>
              <a:t>The message should be delivered using facts and simple language and should be appropriate to the audience. Make use of handouts, slides, or a demonstration to help assure that the participants understand and know how to apply the message. The message should be delivered in just a few minutes. Don’t belabor the point or make it difficult.</a:t>
            </a:r>
            <a:r>
              <a:rPr lang="en-US" baseline="0" dirty="0" smtClean="0"/>
              <a:t>]</a:t>
            </a:r>
          </a:p>
          <a:p>
            <a:endParaRPr lang="en-US" baseline="0"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6</a:t>
            </a:fld>
            <a:endParaRPr lang="en-US"/>
          </a:p>
        </p:txBody>
      </p:sp>
    </p:spTree>
    <p:extLst>
      <p:ext uri="{BB962C8B-B14F-4D97-AF65-F5344CB8AC3E}">
        <p14:creationId xmlns:p14="http://schemas.microsoft.com/office/powerpoint/2010/main" val="710943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defRPr b="1"/>
            </a:pPr>
            <a:r>
              <a:rPr lang="en-US" dirty="0" smtClean="0"/>
              <a:t>Safety Moment </a:t>
            </a:r>
            <a:r>
              <a:rPr lang="en-US" b="0" dirty="0" smtClean="0"/>
              <a:t>(</a:t>
            </a:r>
            <a:r>
              <a:rPr lang="en-US" b="0" i="1" dirty="0" smtClean="0"/>
              <a:t>5-8 minutes</a:t>
            </a:r>
            <a:r>
              <a:rPr lang="en-US" b="0" dirty="0" smtClean="0"/>
              <a:t>)</a:t>
            </a:r>
          </a:p>
          <a:p>
            <a:endParaRPr lang="en-US" dirty="0" smtClean="0"/>
          </a:p>
          <a:p>
            <a:r>
              <a:rPr lang="en-US" dirty="0" smtClean="0"/>
              <a:t>As Scouting continues to move to virtual and online platforms it is still our obligation to keep our youth safe. The following guidance applies to all online Scouting activities and meetings.</a:t>
            </a:r>
          </a:p>
          <a:p>
            <a:pPr marL="112713" indent="-112713"/>
            <a:r>
              <a:rPr lang="en-US" b="1" dirty="0" smtClean="0"/>
              <a:t>Follow all youth protection policies.</a:t>
            </a:r>
            <a:r>
              <a:rPr lang="en-US" dirty="0" smtClean="0"/>
              <a:t> Ensure you always have two-deep leadership for online activities and meetings. The ban on one-on-one contact between adult leaders and youth applies to all interactions—in person, online, web conference, phone, text, or any other form.</a:t>
            </a:r>
          </a:p>
          <a:p>
            <a:pPr marL="112713" indent="-112713"/>
            <a:r>
              <a:rPr lang="en-US" b="1" baseline="0" dirty="0" smtClean="0"/>
              <a:t>Use</a:t>
            </a:r>
            <a:r>
              <a:rPr lang="en-US" b="1" dirty="0" smtClean="0"/>
              <a:t> online platforms with good safety and privacy features.</a:t>
            </a:r>
            <a:r>
              <a:rPr lang="en-US" dirty="0" smtClean="0"/>
              <a:t> Business-oriented conference platforms tend to bee better at this than gaming platforms.</a:t>
            </a:r>
          </a:p>
          <a:p>
            <a:pPr marL="112713" indent="-112713"/>
            <a:r>
              <a:rPr lang="en-US" b="1" baseline="0" dirty="0" smtClean="0"/>
              <a:t>Regularly</a:t>
            </a:r>
            <a:r>
              <a:rPr lang="en-US" b="1" dirty="0" smtClean="0"/>
              <a:t> review your chosen platform’s security features.</a:t>
            </a:r>
            <a:r>
              <a:rPr lang="en-US" dirty="0" smtClean="0"/>
              <a:t> To help avoid unauthorized visitors and other security issues, you may want to consider the following:</a:t>
            </a:r>
          </a:p>
          <a:p>
            <a:pPr marL="171450" indent="-171450">
              <a:spcBef>
                <a:spcPts val="0"/>
              </a:spcBef>
              <a:buFont typeface="Arial"/>
              <a:buChar char="•"/>
            </a:pPr>
            <a:r>
              <a:rPr lang="en-US" baseline="0" dirty="0" smtClean="0"/>
              <a:t>Use</a:t>
            </a:r>
            <a:r>
              <a:rPr lang="en-US" dirty="0" smtClean="0"/>
              <a:t> unique meeting identification numbers for each session.</a:t>
            </a:r>
          </a:p>
          <a:p>
            <a:pPr marL="171450" indent="-171450">
              <a:spcBef>
                <a:spcPts val="0"/>
              </a:spcBef>
              <a:buFont typeface="Arial"/>
              <a:buChar char="•"/>
            </a:pPr>
            <a:r>
              <a:rPr lang="en-US" dirty="0" smtClean="0"/>
              <a:t>Use password features for all meetings.</a:t>
            </a:r>
          </a:p>
          <a:p>
            <a:pPr marL="171450" indent="-171450">
              <a:spcBef>
                <a:spcPts val="0"/>
              </a:spcBef>
              <a:buFont typeface="Arial"/>
              <a:buChar char="•"/>
            </a:pPr>
            <a:r>
              <a:rPr lang="en-US" dirty="0" smtClean="0"/>
              <a:t>If available use the “waiting room” feature to manage access to your meetings.</a:t>
            </a:r>
          </a:p>
          <a:p>
            <a:pPr marL="171450" indent="-171450">
              <a:spcBef>
                <a:spcPts val="0"/>
              </a:spcBef>
              <a:buFont typeface="Arial"/>
              <a:buChar char="•"/>
            </a:pPr>
            <a:r>
              <a:rPr lang="en-US" dirty="0" smtClean="0"/>
              <a:t>Disable features that you won’t need, such as screen-sharing by non-hosts, private chats, and whiteboards.</a:t>
            </a:r>
          </a:p>
          <a:p>
            <a:pPr marL="171450" indent="-171450">
              <a:spcBef>
                <a:spcPts val="0"/>
              </a:spcBef>
              <a:buFont typeface="Arial"/>
              <a:buChar char="•"/>
            </a:pPr>
            <a:r>
              <a:rPr lang="en-US" dirty="0" smtClean="0"/>
              <a:t>Do not publish meeting invitations via public forums.</a:t>
            </a:r>
          </a:p>
          <a:p>
            <a:r>
              <a:rPr lang="en-US" b="1" baseline="0" dirty="0" smtClean="0"/>
              <a:t>Do not record online activities or meetings that include youth.</a:t>
            </a:r>
            <a:r>
              <a:rPr lang="en-US" b="1" dirty="0" smtClean="0"/>
              <a:t> </a:t>
            </a:r>
          </a:p>
          <a:p>
            <a:pPr marL="112713" indent="-112713"/>
            <a:r>
              <a:rPr lang="en-US" b="1" baseline="0" dirty="0" smtClean="0"/>
              <a:t>Safeguard</a:t>
            </a:r>
            <a:r>
              <a:rPr lang="en-US" b="1" dirty="0" smtClean="0"/>
              <a:t> personal information.</a:t>
            </a:r>
            <a:r>
              <a:rPr lang="en-US" dirty="0" smtClean="0"/>
              <a:t> If you collect a person’s information online—for example, through web forms used to register people for online meetings—then you should post a notice or disclosure at the point of collection describing how you will use the information.</a:t>
            </a:r>
          </a:p>
          <a:p>
            <a:pPr marL="112713"/>
            <a:r>
              <a:rPr lang="en-US" baseline="0" dirty="0" smtClean="0"/>
              <a:t>Meeting organizers must keep</a:t>
            </a:r>
            <a:r>
              <a:rPr lang="en-US" dirty="0" smtClean="0"/>
              <a:t> such information private and not share a youth’s personal information with anyone except that youth’s parent, guardian, or unit leader responsible for tracking advancement.</a:t>
            </a:r>
            <a:endParaRPr lang="en-US" baseline="0" dirty="0" smtClean="0"/>
          </a:p>
          <a:p>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7</a:t>
            </a:fld>
            <a:endParaRPr lang="en-US"/>
          </a:p>
        </p:txBody>
      </p:sp>
    </p:spTree>
    <p:extLst>
      <p:ext uri="{BB962C8B-B14F-4D97-AF65-F5344CB8AC3E}">
        <p14:creationId xmlns:p14="http://schemas.microsoft.com/office/powerpoint/2010/main" val="3991289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b="1"/>
            </a:pPr>
            <a:r>
              <a:rPr lang="en-US" baseline="0" dirty="0" smtClean="0"/>
              <a:t>Interest Topic: Family Involvement </a:t>
            </a:r>
            <a:r>
              <a:rPr lang="en-US" b="0" baseline="0" dirty="0" smtClean="0"/>
              <a:t>(40 minutes)</a:t>
            </a:r>
          </a:p>
          <a:p>
            <a:pPr marL="0" marR="0" indent="0" algn="l" defTabSz="914400" rtl="0" eaLnBrk="0" fontAlgn="base" latinLnBrk="0" hangingPunct="0">
              <a:lnSpc>
                <a:spcPct val="100000"/>
              </a:lnSpc>
              <a:spcBef>
                <a:spcPct val="30000"/>
              </a:spcBef>
              <a:spcAft>
                <a:spcPct val="0"/>
              </a:spcAft>
              <a:buClrTx/>
              <a:buSzTx/>
              <a:buFontTx/>
              <a:buNone/>
              <a:tabLst/>
              <a:defRPr b="1"/>
            </a:pPr>
            <a:endParaRPr lang="en-US" b="0" baseline="0" dirty="0" smtClean="0"/>
          </a:p>
          <a:p>
            <a:pPr marL="0" marR="0" indent="0" algn="l" defTabSz="914400" rtl="0" eaLnBrk="0" fontAlgn="base" latinLnBrk="0" hangingPunct="0">
              <a:lnSpc>
                <a:spcPct val="100000"/>
              </a:lnSpc>
              <a:spcBef>
                <a:spcPct val="30000"/>
              </a:spcBef>
              <a:spcAft>
                <a:spcPct val="0"/>
              </a:spcAft>
              <a:buClrTx/>
              <a:buSzTx/>
              <a:buFontTx/>
              <a:buNone/>
              <a:tabLst/>
              <a:defRPr b="1"/>
            </a:pPr>
            <a:r>
              <a:rPr lang="en-US" b="0" baseline="0" dirty="0" smtClean="0"/>
              <a:t>First and foremost Cub Scouting is a family program and family involvement is vital to a pack’s success. At the Lion and Tiger levels our young Cub Scouts are working the program with their adult partner. As youth move up through Wolf and Bear that adult partner participation is decreasing. By the time they are Webelos and Arrow of Light, Cub Scouts are usually working without an adult partner.</a:t>
            </a:r>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8</a:t>
            </a:fld>
            <a:endParaRPr lang="en-US"/>
          </a:p>
        </p:txBody>
      </p:sp>
    </p:spTree>
    <p:extLst>
      <p:ext uri="{BB962C8B-B14F-4D97-AF65-F5344CB8AC3E}">
        <p14:creationId xmlns:p14="http://schemas.microsoft.com/office/powerpoint/2010/main" val="710943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Family Involvement</a:t>
            </a:r>
          </a:p>
          <a:p>
            <a:endParaRPr lang="en-US" baseline="0" dirty="0" smtClean="0"/>
          </a:p>
          <a:p>
            <a:pPr>
              <a:defRPr b="1"/>
            </a:pPr>
            <a:r>
              <a:rPr lang="en-US" b="0" dirty="0" smtClean="0"/>
              <a:t>The</a:t>
            </a:r>
            <a:r>
              <a:rPr lang="en-US" b="0" baseline="0" dirty="0" smtClean="0"/>
              <a:t> definition of family is different for many Scouts. It can be the traditional mom &amp; dad, or a single parent, maybe stepparents, same sex parents, grandparents, adoptive parents, etc. Whoever a Scout’s family is, that is who should be involved with them in Scouting.</a:t>
            </a:r>
            <a:endParaRPr lang="en-US" b="0" dirty="0" smtClean="0"/>
          </a:p>
          <a:p>
            <a:pPr>
              <a:defRPr b="1"/>
            </a:pPr>
            <a:endParaRPr lang="en-US" b="0" baseline="0" dirty="0" smtClean="0"/>
          </a:p>
          <a:p>
            <a:pPr>
              <a:defRPr b="1"/>
            </a:pPr>
            <a:r>
              <a:rPr lang="en-US" b="0" baseline="0" dirty="0" smtClean="0"/>
              <a:t>Families that feel welcomed are more likely to get involved and keep their child in the program. Here is a short video from national on Welcoming New Families into the program. </a:t>
            </a:r>
            <a:endParaRPr lang="en-US" b="0" dirty="0" smtClean="0"/>
          </a:p>
          <a:p>
            <a:endParaRPr lang="en-US" baseline="0"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9</a:t>
            </a:fld>
            <a:endParaRPr lang="en-US"/>
          </a:p>
        </p:txBody>
      </p:sp>
    </p:spTree>
    <p:extLst>
      <p:ext uri="{BB962C8B-B14F-4D97-AF65-F5344CB8AC3E}">
        <p14:creationId xmlns:p14="http://schemas.microsoft.com/office/powerpoint/2010/main" val="152481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month wee are </a:t>
            </a:r>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10</a:t>
            </a:fld>
            <a:endParaRPr lang="en-US"/>
          </a:p>
        </p:txBody>
      </p:sp>
    </p:spTree>
    <p:extLst>
      <p:ext uri="{BB962C8B-B14F-4D97-AF65-F5344CB8AC3E}">
        <p14:creationId xmlns:p14="http://schemas.microsoft.com/office/powerpoint/2010/main" val="3016425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Family Involvement</a:t>
            </a:r>
          </a:p>
          <a:p>
            <a:endParaRPr lang="en-US" baseline="0" dirty="0" smtClean="0"/>
          </a:p>
          <a:p>
            <a:pPr>
              <a:defRPr b="1"/>
            </a:pPr>
            <a:r>
              <a:rPr lang="en-US" b="0" dirty="0" smtClean="0"/>
              <a:t>Successful family involvement relies on a meaningful connection between the youth, their family, and Cub Scout leaders.</a:t>
            </a:r>
            <a:r>
              <a:rPr lang="en-US" b="0" baseline="0" dirty="0" smtClean="0"/>
              <a:t> This connection nurtures and supports the Scout, allowing them to explore and experience all that Cub Scouting has to offer. It is a connection that understands the diversity among the families in a pack and den, the differences in cultures and socioeconomic situations. It is a connection that works together to acknowledge that each child’s family can make an impactful contribution to their Cub Scouting activities and advancement.</a:t>
            </a:r>
            <a:endParaRPr lang="en-US" baseline="0"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11</a:t>
            </a:fld>
            <a:endParaRPr lang="en-US"/>
          </a:p>
        </p:txBody>
      </p:sp>
    </p:spTree>
    <p:extLst>
      <p:ext uri="{BB962C8B-B14F-4D97-AF65-F5344CB8AC3E}">
        <p14:creationId xmlns:p14="http://schemas.microsoft.com/office/powerpoint/2010/main" val="152481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Family Involvement</a:t>
            </a:r>
          </a:p>
          <a:p>
            <a:endParaRPr lang="en-US" baseline="0" dirty="0" smtClean="0"/>
          </a:p>
          <a:p>
            <a:pPr>
              <a:defRPr b="1"/>
            </a:pPr>
            <a:r>
              <a:rPr lang="en-US" b="0" dirty="0" smtClean="0"/>
              <a:t>Advancement is a joint effort involving the youth members, the adult</a:t>
            </a:r>
            <a:r>
              <a:rPr lang="en-US" b="0" baseline="0" dirty="0" smtClean="0"/>
              <a:t> leaders, and the family. Cub Scouting uses the program delivery method of involving families in advancement. Together with the den leader, a family member signs off on advancement each step of the way in the Tiger, Wolf, and Bear handbooks. In the </a:t>
            </a:r>
            <a:r>
              <a:rPr lang="en-US" b="0" i="1" baseline="0" dirty="0" smtClean="0"/>
              <a:t>Webelos Handbook</a:t>
            </a:r>
            <a:r>
              <a:rPr lang="en-US" b="0" baseline="0" dirty="0" smtClean="0"/>
              <a:t>, if a family member serves as a Webelos/Arrow of Light adventure counselor under the leadership of the den leader, they may sign for the requirements they helped the Scout complete.</a:t>
            </a:r>
            <a:endParaRPr lang="en-US" baseline="0"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12</a:t>
            </a:fld>
            <a:endParaRPr lang="en-US"/>
          </a:p>
        </p:txBody>
      </p:sp>
    </p:spTree>
    <p:extLst>
      <p:ext uri="{BB962C8B-B14F-4D97-AF65-F5344CB8AC3E}">
        <p14:creationId xmlns:p14="http://schemas.microsoft.com/office/powerpoint/2010/main" val="1524819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Family Involvement</a:t>
            </a:r>
          </a:p>
          <a:p>
            <a:endParaRPr lang="en-US" baseline="0" dirty="0" smtClean="0"/>
          </a:p>
          <a:p>
            <a:pPr>
              <a:defRPr b="1"/>
            </a:pPr>
            <a:r>
              <a:rPr lang="en-US" b="0" dirty="0" smtClean="0"/>
              <a:t>To get and keep parents involved, consider the following points:</a:t>
            </a:r>
          </a:p>
          <a:p>
            <a:pPr marL="171450" indent="-171450">
              <a:buFont typeface="Arial"/>
              <a:buChar char="•"/>
              <a:defRPr b="1"/>
            </a:pPr>
            <a:r>
              <a:rPr lang="en-US" b="0" baseline="0" dirty="0" smtClean="0"/>
              <a:t>Specify exactly what you would like for them to do. Creating a list of needs for your annual program year will help families sign up for a specific responsibility.</a:t>
            </a:r>
          </a:p>
          <a:p>
            <a:pPr marL="171450" indent="-171450">
              <a:buFont typeface="Arial"/>
              <a:buChar char="•"/>
              <a:defRPr b="1"/>
            </a:pPr>
            <a:r>
              <a:rPr lang="en-US" b="0" baseline="0" dirty="0" smtClean="0"/>
              <a:t>Make sure each family member is asked personally to help. If they sign up on the list you have created, reach out to them one-on-one, confirming their desire to help and thanking them for their support.</a:t>
            </a:r>
          </a:p>
          <a:p>
            <a:pPr marL="171450" indent="-171450">
              <a:buFont typeface="Arial"/>
              <a:buChar char="•"/>
              <a:defRPr b="1"/>
            </a:pPr>
            <a:r>
              <a:rPr lang="en-US" b="0" baseline="0" dirty="0" smtClean="0"/>
              <a:t>Encourage them to ask questions.</a:t>
            </a:r>
          </a:p>
          <a:p>
            <a:pPr marL="171450" indent="-171450">
              <a:buFont typeface="Arial"/>
              <a:buChar char="•"/>
              <a:defRPr b="1"/>
            </a:pPr>
            <a:r>
              <a:rPr lang="en-US" b="0" baseline="0" dirty="0" smtClean="0"/>
              <a:t>Explain how their involvement can help with the “bigger picture” of things. For example, a den leader may ask a parent to take the lead in working with the Scouts on their blue and gold table decorations. This allows the den leader to focus on advancement and den meetings, and assures that the den will be ready to celebrate the blue and gold banquet with all the other dens in the pack.</a:t>
            </a:r>
          </a:p>
          <a:p>
            <a:pPr marL="171450" indent="-171450">
              <a:buFont typeface="Arial"/>
              <a:buChar char="•"/>
              <a:defRPr b="1"/>
            </a:pPr>
            <a:r>
              <a:rPr lang="en-US" b="0" baseline="0" dirty="0" smtClean="0"/>
              <a:t>When a family signs up for a task, hold them accountable by checking in with a friendly tone and asking if they have any questions. Keep a connection strong and communication lines open at all times.</a:t>
            </a:r>
          </a:p>
          <a:p>
            <a:pPr marL="171450" indent="-171450">
              <a:buFont typeface="Arial"/>
              <a:buChar char="•"/>
              <a:defRPr b="1"/>
            </a:pPr>
            <a:r>
              <a:rPr lang="en-US" b="0" baseline="0" dirty="0" smtClean="0"/>
              <a:t>Urge and expect a parent or guardian to be present at and participate in ceremonies when the Cub Scout is recognized for advancement or graduating from the pack.</a:t>
            </a:r>
          </a:p>
          <a:p>
            <a:pPr marL="171450" indent="-171450">
              <a:buFont typeface="Arial"/>
              <a:buChar char="•"/>
              <a:defRPr b="1"/>
            </a:pPr>
            <a:r>
              <a:rPr lang="en-US" b="0" baseline="0" dirty="0" smtClean="0"/>
              <a:t>Include adult recognition in pack ceremonies.</a:t>
            </a:r>
            <a:endParaRPr lang="en-US" baseline="0" dirty="0" smtClean="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13</a:t>
            </a:fld>
            <a:endParaRPr lang="en-US"/>
          </a:p>
        </p:txBody>
      </p:sp>
    </p:spTree>
    <p:extLst>
      <p:ext uri="{BB962C8B-B14F-4D97-AF65-F5344CB8AC3E}">
        <p14:creationId xmlns:p14="http://schemas.microsoft.com/office/powerpoint/2010/main" val="15248199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r>
              <a:rPr lang="en-US" dirty="0" smtClean="0"/>
              <a:t>Commissioner’s Moment </a:t>
            </a:r>
            <a:r>
              <a:rPr lang="en-US" b="0" dirty="0" smtClean="0"/>
              <a:t>(</a:t>
            </a:r>
            <a:r>
              <a:rPr lang="en-US" b="0" i="1" dirty="0" smtClean="0"/>
              <a:t>2 minutes</a:t>
            </a:r>
            <a:r>
              <a:rPr lang="en-US" b="0" dirty="0" smtClean="0"/>
              <a:t>)</a:t>
            </a:r>
          </a:p>
          <a:p>
            <a:endParaRPr lang="en-US" dirty="0" smtClean="0"/>
          </a:p>
          <a:p>
            <a:r>
              <a:rPr lang="en-US" dirty="0" smtClean="0"/>
              <a:t>This is the chance for the assistant district commissioner for roundtable, or others as appropriate, to give a meaningful thought regarding a point of the Scout Law, or other significant and uplifting message. The Commissioner’s Moment helps bring the general session to a close and transition to the program-specific breakouts. Explain that the next session will begin in a few minutes, and point out the locations. </a:t>
            </a:r>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16</a:t>
            </a:fld>
            <a:endParaRPr lang="en-US"/>
          </a:p>
        </p:txBody>
      </p:sp>
    </p:spTree>
    <p:extLst>
      <p:ext uri="{BB962C8B-B14F-4D97-AF65-F5344CB8AC3E}">
        <p14:creationId xmlns:p14="http://schemas.microsoft.com/office/powerpoint/2010/main" val="7109433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pPr>
            <a:endParaRPr lang="en-US" dirty="0"/>
          </a:p>
        </p:txBody>
      </p:sp>
      <p:sp>
        <p:nvSpPr>
          <p:cNvPr id="4" name="Slide Number Placeholder 3"/>
          <p:cNvSpPr>
            <a:spLocks noGrp="1"/>
          </p:cNvSpPr>
          <p:nvPr>
            <p:ph type="sldNum" sz="quarter" idx="10"/>
          </p:nvPr>
        </p:nvSpPr>
        <p:spPr/>
        <p:txBody>
          <a:bodyPr/>
          <a:lstStyle/>
          <a:p>
            <a:pPr>
              <a:defRPr/>
            </a:pPr>
            <a:fld id="{35CDE83D-2D91-3441-8E64-0CE0DEF213D7}" type="slidenum">
              <a:rPr lang="en-US" smtClean="0"/>
              <a:pPr>
                <a:defRPr/>
              </a:pPr>
              <a:t>17</a:t>
            </a:fld>
            <a:endParaRPr lang="en-US"/>
          </a:p>
        </p:txBody>
      </p:sp>
    </p:spTree>
    <p:extLst>
      <p:ext uri="{BB962C8B-B14F-4D97-AF65-F5344CB8AC3E}">
        <p14:creationId xmlns:p14="http://schemas.microsoft.com/office/powerpoint/2010/main" val="710943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63700"/>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41947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Tree>
    <p:extLst>
      <p:ext uri="{BB962C8B-B14F-4D97-AF65-F5344CB8AC3E}">
        <p14:creationId xmlns:p14="http://schemas.microsoft.com/office/powerpoint/2010/main" val="3900551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67188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1"/>
            <a:ext cx="8229600" cy="38099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899433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014787"/>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514600"/>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3912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38099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38099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33512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23532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23532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331653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92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6278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3008313" cy="90170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533399"/>
            <a:ext cx="5111750" cy="487680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1"/>
            <a:ext cx="3008313" cy="39750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04753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81525"/>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38830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p>
        </p:txBody>
      </p:sp>
      <p:sp>
        <p:nvSpPr>
          <p:cNvPr id="4" name="Text Placeholder 3"/>
          <p:cNvSpPr>
            <a:spLocks noGrp="1"/>
          </p:cNvSpPr>
          <p:nvPr>
            <p:ph type="body" sz="half" idx="2"/>
          </p:nvPr>
        </p:nvSpPr>
        <p:spPr>
          <a:xfrm>
            <a:off x="1792288" y="5148263"/>
            <a:ext cx="5486400" cy="423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66532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1"/>
            <a:ext cx="8229600" cy="38099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62857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1"/>
            <a:ext cx="2057400" cy="48767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533401"/>
            <a:ext cx="6019800" cy="48767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057586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png"/><Relationship Id="rId15" Type="http://schemas.openxmlformats.org/officeDocument/2006/relationships/image" Target="../media/image2.jpeg"/><Relationship Id="rId16" Type="http://schemas.openxmlformats.org/officeDocument/2006/relationships/image" Target="../media/image3.emf"/><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533400"/>
            <a:ext cx="8229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a:p>
        </p:txBody>
      </p:sp>
      <p:sp>
        <p:nvSpPr>
          <p:cNvPr id="8" name="Rectangle 7"/>
          <p:cNvSpPr/>
          <p:nvPr/>
        </p:nvSpPr>
        <p:spPr>
          <a:xfrm>
            <a:off x="0" y="0"/>
            <a:ext cx="9144000" cy="457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pic>
        <p:nvPicPr>
          <p:cNvPr id="1028" name="Picture 12" descr="AnnivGrStandard_Rev.gif"/>
          <p:cNvPicPr>
            <a:picLocks noChangeAspect="1"/>
          </p:cNvPicPr>
          <p:nvPr/>
        </p:nvPicPr>
        <p:blipFill>
          <a:blip r:embed="rId14" cstate="print">
            <a:extLst>
              <a:ext uri="{28A0092B-C50C-407E-A947-70E740481C1C}">
                <a14:useLocalDpi xmlns:a14="http://schemas.microsoft.com/office/drawing/2010/main"/>
              </a:ext>
            </a:extLst>
          </a:blip>
          <a:srcRect/>
          <a:stretch>
            <a:fillRect/>
          </a:stretch>
        </p:blipFill>
        <p:spPr bwMode="auto">
          <a:xfrm>
            <a:off x="123825" y="38100"/>
            <a:ext cx="2390775"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Text Placeholder 2"/>
          <p:cNvSpPr>
            <a:spLocks noGrp="1"/>
          </p:cNvSpPr>
          <p:nvPr>
            <p:ph type="body" idx="1"/>
          </p:nvPr>
        </p:nvSpPr>
        <p:spPr bwMode="auto">
          <a:xfrm>
            <a:off x="457200" y="1600200"/>
            <a:ext cx="82296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pic>
        <p:nvPicPr>
          <p:cNvPr id="1030" name="Picture 9" descr="FolioREVISED.jpg"/>
          <p:cNvPicPr>
            <a:picLocks noChangeAspect="1"/>
          </p:cNvPicPr>
          <p:nvPr/>
        </p:nvPicPr>
        <p:blipFill>
          <a:blip r:embed="rId15" cstate="print">
            <a:extLst>
              <a:ext uri="{28A0092B-C50C-407E-A947-70E740481C1C}">
                <a14:useLocalDpi xmlns:a14="http://schemas.microsoft.com/office/drawing/2010/main"/>
              </a:ext>
            </a:extLst>
          </a:blip>
          <a:srcRect/>
          <a:stretch>
            <a:fillRect/>
          </a:stretch>
        </p:blipFill>
        <p:spPr bwMode="auto">
          <a:xfrm>
            <a:off x="7354035" y="5867400"/>
            <a:ext cx="1789965" cy="913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p:cNvSpPr/>
          <p:nvPr/>
        </p:nvSpPr>
        <p:spPr>
          <a:xfrm>
            <a:off x="0" y="6705600"/>
            <a:ext cx="9144000" cy="1524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pic>
        <p:nvPicPr>
          <p:cNvPr id="1032" name="Picture 10"/>
          <p:cNvPicPr>
            <a:picLocks noChangeAspect="1"/>
          </p:cNvPicPr>
          <p:nvPr/>
        </p:nvPicPr>
        <p:blipFill>
          <a:blip r:embed="rId16" cstate="print">
            <a:extLst>
              <a:ext uri="{28A0092B-C50C-407E-A947-70E740481C1C}">
                <a14:useLocalDpi xmlns:a14="http://schemas.microsoft.com/office/drawing/2010/main"/>
              </a:ext>
            </a:extLst>
          </a:blip>
          <a:srcRect/>
          <a:stretch>
            <a:fillRect/>
          </a:stretch>
        </p:blipFill>
        <p:spPr bwMode="auto">
          <a:xfrm>
            <a:off x="8077200" y="6553200"/>
            <a:ext cx="1028700" cy="12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1" fontAlgn="base" hangingPunct="1">
        <a:spcBef>
          <a:spcPct val="0"/>
        </a:spcBef>
        <a:spcAft>
          <a:spcPct val="0"/>
        </a:spcAft>
        <a:defRPr sz="4400" kern="1200">
          <a:solidFill>
            <a:srgbClr val="004175"/>
          </a:solidFill>
          <a:latin typeface="Arial"/>
          <a:ea typeface="ＭＳ Ｐゴシック" charset="0"/>
          <a:cs typeface="Arial"/>
        </a:defRPr>
      </a:lvl1pPr>
      <a:lvl2pPr algn="ctr" rtl="0" eaLnBrk="1" fontAlgn="base" hangingPunct="1">
        <a:spcBef>
          <a:spcPct val="0"/>
        </a:spcBef>
        <a:spcAft>
          <a:spcPct val="0"/>
        </a:spcAft>
        <a:defRPr sz="4400">
          <a:solidFill>
            <a:schemeClr val="tx1"/>
          </a:solidFill>
          <a:latin typeface="Calibri" pitchFamily="34" charset="0"/>
          <a:ea typeface="ＭＳ Ｐゴシック" charset="0"/>
          <a:cs typeface="Geneva" charset="0"/>
        </a:defRPr>
      </a:lvl2pPr>
      <a:lvl3pPr algn="ctr" rtl="0" eaLnBrk="1" fontAlgn="base" hangingPunct="1">
        <a:spcBef>
          <a:spcPct val="0"/>
        </a:spcBef>
        <a:spcAft>
          <a:spcPct val="0"/>
        </a:spcAft>
        <a:defRPr sz="4400">
          <a:solidFill>
            <a:schemeClr val="tx1"/>
          </a:solidFill>
          <a:latin typeface="Calibri" pitchFamily="34" charset="0"/>
          <a:ea typeface="ＭＳ Ｐゴシック" charset="0"/>
          <a:cs typeface="Geneva" charset="0"/>
        </a:defRPr>
      </a:lvl3pPr>
      <a:lvl4pPr algn="ctr" rtl="0" eaLnBrk="1" fontAlgn="base" hangingPunct="1">
        <a:spcBef>
          <a:spcPct val="0"/>
        </a:spcBef>
        <a:spcAft>
          <a:spcPct val="0"/>
        </a:spcAft>
        <a:defRPr sz="4400">
          <a:solidFill>
            <a:schemeClr val="tx1"/>
          </a:solidFill>
          <a:latin typeface="Calibri" pitchFamily="34" charset="0"/>
          <a:ea typeface="ＭＳ Ｐゴシック" charset="0"/>
          <a:cs typeface="Geneva" charset="0"/>
        </a:defRPr>
      </a:lvl4pPr>
      <a:lvl5pPr algn="ctr" rtl="0" eaLnBrk="1" fontAlgn="base" hangingPunct="1">
        <a:spcBef>
          <a:spcPct val="0"/>
        </a:spcBef>
        <a:spcAft>
          <a:spcPct val="0"/>
        </a:spcAft>
        <a:defRPr sz="4400">
          <a:solidFill>
            <a:schemeClr val="tx1"/>
          </a:solidFill>
          <a:latin typeface="Calibri" pitchFamily="34" charset="0"/>
          <a:ea typeface="ＭＳ Ｐゴシック" charset="0"/>
          <a:cs typeface="Geneva"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Arial"/>
          <a:ea typeface="ＭＳ Ｐゴシック" charset="0"/>
          <a:cs typeface="Arial"/>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Arial"/>
          <a:ea typeface="Geneva" charset="0"/>
          <a:cs typeface="Arial"/>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Arial"/>
          <a:ea typeface="Geneva" charset="0"/>
          <a:cs typeface="Arial"/>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Arial"/>
          <a:ea typeface="Geneva" charset="0"/>
          <a:cs typeface="Arial"/>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Arial"/>
          <a:ea typeface="Geneva" charset="0"/>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image" Target="../media/image9.png"/><Relationship Id="rId9" Type="http://schemas.openxmlformats.org/officeDocument/2006/relationships/image" Target="../media/image10.png"/><Relationship Id="rId10" Type="http://schemas.openxmlformats.org/officeDocument/2006/relationships/image" Target="../media/image11.png"/><Relationship Id="rId11" Type="http://schemas.openxmlformats.org/officeDocument/2006/relationships/image" Target="../media/image12.png"/><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4" Type="http://schemas.openxmlformats.org/officeDocument/2006/relationships/notesSlide" Target="../notesSlides/notesSlide10.xml"/><Relationship Id="rId5" Type="http://schemas.openxmlformats.org/officeDocument/2006/relationships/image" Target="../media/image14.png"/><Relationship Id="rId1" Type="http://schemas.microsoft.com/office/2007/relationships/media" Target="../media/media1.mp4"/><Relationship Id="rId2" Type="http://schemas.openxmlformats.org/officeDocument/2006/relationships/video" Target="../media/media1.mp4"/></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itle 9"/>
          <p:cNvSpPr>
            <a:spLocks noGrp="1"/>
          </p:cNvSpPr>
          <p:nvPr>
            <p:ph type="ctrTitle"/>
          </p:nvPr>
        </p:nvSpPr>
        <p:spPr>
          <a:xfrm>
            <a:off x="685800" y="2416175"/>
            <a:ext cx="7772400" cy="1470025"/>
          </a:xfrm>
        </p:spPr>
        <p:txBody>
          <a:bodyPr/>
          <a:lstStyle/>
          <a:p>
            <a:r>
              <a:rPr lang="en-US" b="1" dirty="0" smtClean="0"/>
              <a:t>Welcome to Cub Scout Roundtable</a:t>
            </a:r>
            <a:endParaRPr lang="en-US" b="1" dirty="0"/>
          </a:p>
        </p:txBody>
      </p:sp>
      <p:sp>
        <p:nvSpPr>
          <p:cNvPr id="4" name="Title 9"/>
          <p:cNvSpPr txBox="1">
            <a:spLocks/>
          </p:cNvSpPr>
          <p:nvPr/>
        </p:nvSpPr>
        <p:spPr bwMode="auto">
          <a:xfrm>
            <a:off x="457200" y="457200"/>
            <a:ext cx="815340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kern="1200">
                <a:solidFill>
                  <a:srgbClr val="004175"/>
                </a:solidFill>
                <a:latin typeface="Arial"/>
                <a:ea typeface="ＭＳ Ｐゴシック" charset="0"/>
                <a:cs typeface="Arial"/>
              </a:defRPr>
            </a:lvl1pPr>
            <a:lvl2pPr algn="ctr" rtl="0" eaLnBrk="0" fontAlgn="base" hangingPunct="0">
              <a:spcBef>
                <a:spcPct val="0"/>
              </a:spcBef>
              <a:spcAft>
                <a:spcPct val="0"/>
              </a:spcAft>
              <a:defRPr sz="4400">
                <a:solidFill>
                  <a:schemeClr val="tx1"/>
                </a:solidFill>
                <a:latin typeface="Calibri" pitchFamily="34" charset="0"/>
                <a:ea typeface="ＭＳ Ｐゴシック" charset="0"/>
                <a:cs typeface="Geneva" charset="0"/>
              </a:defRPr>
            </a:lvl2pPr>
            <a:lvl3pPr algn="ctr" rtl="0" eaLnBrk="0" fontAlgn="base" hangingPunct="0">
              <a:spcBef>
                <a:spcPct val="0"/>
              </a:spcBef>
              <a:spcAft>
                <a:spcPct val="0"/>
              </a:spcAft>
              <a:defRPr sz="4400">
                <a:solidFill>
                  <a:schemeClr val="tx1"/>
                </a:solidFill>
                <a:latin typeface="Calibri" pitchFamily="34" charset="0"/>
                <a:ea typeface="ＭＳ Ｐゴシック" charset="0"/>
                <a:cs typeface="Geneva" charset="0"/>
              </a:defRPr>
            </a:lvl3pPr>
            <a:lvl4pPr algn="ctr" rtl="0" eaLnBrk="0" fontAlgn="base" hangingPunct="0">
              <a:spcBef>
                <a:spcPct val="0"/>
              </a:spcBef>
              <a:spcAft>
                <a:spcPct val="0"/>
              </a:spcAft>
              <a:defRPr sz="4400">
                <a:solidFill>
                  <a:schemeClr val="tx1"/>
                </a:solidFill>
                <a:latin typeface="Calibri" pitchFamily="34" charset="0"/>
                <a:ea typeface="ＭＳ Ｐゴシック" charset="0"/>
                <a:cs typeface="Geneva" charset="0"/>
              </a:defRPr>
            </a:lvl4pPr>
            <a:lvl5pPr algn="ctr" rtl="0" eaLnBrk="0" fontAlgn="base" hangingPunct="0">
              <a:spcBef>
                <a:spcPct val="0"/>
              </a:spcBef>
              <a:spcAft>
                <a:spcPct val="0"/>
              </a:spcAft>
              <a:defRPr sz="4400">
                <a:solidFill>
                  <a:schemeClr val="tx1"/>
                </a:solidFill>
                <a:latin typeface="Calibri" pitchFamily="34" charset="0"/>
                <a:ea typeface="ＭＳ Ｐゴシック" charset="0"/>
                <a:cs typeface="Geneva"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sz="2800" b="1" dirty="0" smtClean="0"/>
              <a:t>Narragansett Council</a:t>
            </a: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OPENING</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748686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A Scout is Reverent</a:t>
            </a:r>
            <a:endParaRPr lang="en-US"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220474" y="5002815"/>
            <a:ext cx="1371600" cy="1371600"/>
          </a:xfrm>
          <a:prstGeom prst="rect">
            <a:avLst/>
          </a:prstGeom>
        </p:spPr>
      </p:pic>
      <p:pic>
        <p:nvPicPr>
          <p:cNvPr id="5" name="Picture 4"/>
          <p:cNvPicPr>
            <a:picLocks noChangeAspect="1"/>
          </p:cNvPicPr>
          <p:nvPr/>
        </p:nvPicPr>
        <p:blipFill>
          <a:blip r:embed="rId4"/>
          <a:stretch>
            <a:fillRect/>
          </a:stretch>
        </p:blipFill>
        <p:spPr>
          <a:xfrm>
            <a:off x="621824" y="5002815"/>
            <a:ext cx="1371600" cy="1371600"/>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247939" y="1447800"/>
            <a:ext cx="1223319" cy="1828800"/>
          </a:xfrm>
          <a:prstGeom prst="rect">
            <a:avLst/>
          </a:prstGeom>
        </p:spPr>
      </p:pic>
      <p:pic>
        <p:nvPicPr>
          <p:cNvPr id="7" name="Picture 6"/>
          <p:cNvPicPr>
            <a:picLocks noChangeAspect="1"/>
          </p:cNvPicPr>
          <p:nvPr/>
        </p:nvPicPr>
        <p:blipFill>
          <a:blip r:embed="rId6"/>
          <a:stretch>
            <a:fillRect/>
          </a:stretch>
        </p:blipFill>
        <p:spPr>
          <a:xfrm>
            <a:off x="5515708" y="1447800"/>
            <a:ext cx="1875692" cy="1828800"/>
          </a:xfrm>
          <a:prstGeom prst="rect">
            <a:avLst/>
          </a:prstGeom>
        </p:spPr>
      </p:pic>
      <p:pic>
        <p:nvPicPr>
          <p:cNvPr id="8" name="Picture 7"/>
          <p:cNvPicPr>
            <a:picLocks noChangeAspect="1"/>
          </p:cNvPicPr>
          <p:nvPr/>
        </p:nvPicPr>
        <p:blipFill>
          <a:blip r:embed="rId7"/>
          <a:stretch>
            <a:fillRect/>
          </a:stretch>
        </p:blipFill>
        <p:spPr>
          <a:xfrm>
            <a:off x="621824" y="1447800"/>
            <a:ext cx="1581665" cy="1828800"/>
          </a:xfrm>
          <a:prstGeom prst="rect">
            <a:avLst/>
          </a:prstGeom>
        </p:spPr>
      </p:pic>
      <p:pic>
        <p:nvPicPr>
          <p:cNvPr id="9" name="Picture 8"/>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1730145" y="3453908"/>
            <a:ext cx="1527395" cy="1371600"/>
          </a:xfrm>
          <a:prstGeom prst="rect">
            <a:avLst/>
          </a:prstGeom>
        </p:spPr>
      </p:pic>
      <p:pic>
        <p:nvPicPr>
          <p:cNvPr id="10" name="Picture 9"/>
          <p:cNvPicPr>
            <a:picLocks noChangeAspect="1"/>
          </p:cNvPicPr>
          <p:nvPr/>
        </p:nvPicPr>
        <p:blipFill>
          <a:blip r:embed="rId9"/>
          <a:stretch>
            <a:fillRect/>
          </a:stretch>
        </p:blipFill>
        <p:spPr>
          <a:xfrm>
            <a:off x="6019800" y="5002815"/>
            <a:ext cx="1371600" cy="1371600"/>
          </a:xfrm>
          <a:prstGeom prst="rect">
            <a:avLst/>
          </a:prstGeom>
        </p:spPr>
      </p:pic>
      <p:pic>
        <p:nvPicPr>
          <p:cNvPr id="11" name="Picture 10"/>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2421149" y="5002815"/>
            <a:ext cx="1371600" cy="1371600"/>
          </a:xfrm>
          <a:prstGeom prst="rect">
            <a:avLst/>
          </a:prstGeom>
        </p:spPr>
      </p:pic>
      <p:pic>
        <p:nvPicPr>
          <p:cNvPr id="12" name="Picture 11"/>
          <p:cNvPicPr>
            <a:picLocks noChangeAspect="1"/>
          </p:cNvPicPr>
          <p:nvPr/>
        </p:nvPicPr>
        <p:blipFill>
          <a:blip r:embed="rId11"/>
          <a:stretch>
            <a:fillRect/>
          </a:stretch>
        </p:blipFill>
        <p:spPr>
          <a:xfrm>
            <a:off x="3916680" y="3453908"/>
            <a:ext cx="2560320" cy="1371600"/>
          </a:xfrm>
          <a:prstGeom prst="rect">
            <a:avLst/>
          </a:prstGeom>
        </p:spPr>
      </p:pic>
    </p:spTree>
    <p:extLst>
      <p:ext uri="{BB962C8B-B14F-4D97-AF65-F5344CB8AC3E}">
        <p14:creationId xmlns:p14="http://schemas.microsoft.com/office/powerpoint/2010/main" val="2123336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stretch>
            <a:fillRect/>
          </a:stretch>
        </p:blipFill>
        <p:spPr>
          <a:xfrm>
            <a:off x="1508125" y="1419225"/>
            <a:ext cx="6111875" cy="4067175"/>
          </a:xfrm>
          <a:prstGeom prst="rect">
            <a:avLst/>
          </a:prstGeom>
        </p:spPr>
      </p:pic>
    </p:spTree>
    <p:extLst>
      <p:ext uri="{BB962C8B-B14F-4D97-AF65-F5344CB8AC3E}">
        <p14:creationId xmlns:p14="http://schemas.microsoft.com/office/powerpoint/2010/main" val="2722757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Hot Topics</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0048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Safety moment</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806337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Digital Safety &amp; Online Scouting</a:t>
            </a:r>
            <a:endParaRPr lang="en-US" dirty="0"/>
          </a:p>
        </p:txBody>
      </p:sp>
      <p:sp>
        <p:nvSpPr>
          <p:cNvPr id="3" name="Content Placeholder 2"/>
          <p:cNvSpPr>
            <a:spLocks noGrp="1"/>
          </p:cNvSpPr>
          <p:nvPr>
            <p:ph idx="1"/>
          </p:nvPr>
        </p:nvSpPr>
        <p:spPr>
          <a:xfrm>
            <a:off x="457200" y="1600201"/>
            <a:ext cx="8229600" cy="4495799"/>
          </a:xfrm>
        </p:spPr>
        <p:txBody>
          <a:bodyPr/>
          <a:lstStyle/>
          <a:p>
            <a:r>
              <a:rPr lang="en-US" dirty="0"/>
              <a:t>Follow all youth protection policies</a:t>
            </a:r>
          </a:p>
          <a:p>
            <a:r>
              <a:rPr lang="en-US" dirty="0"/>
              <a:t>Use online platforms with good safety and privacy features.</a:t>
            </a:r>
          </a:p>
          <a:p>
            <a:r>
              <a:rPr lang="en-US" dirty="0"/>
              <a:t>Regularly review your chosen platform’s security features.</a:t>
            </a:r>
          </a:p>
          <a:p>
            <a:r>
              <a:rPr lang="en-US" dirty="0"/>
              <a:t>Do not record online activities or meetings that include youth.</a:t>
            </a:r>
          </a:p>
          <a:p>
            <a:r>
              <a:rPr lang="en-US" dirty="0"/>
              <a:t>Safeguard personal information</a:t>
            </a:r>
            <a:r>
              <a:rPr lang="en-US" dirty="0" smtClean="0"/>
              <a:t>.</a:t>
            </a:r>
            <a:endParaRPr lang="en-US" dirty="0"/>
          </a:p>
        </p:txBody>
      </p:sp>
    </p:spTree>
    <p:extLst>
      <p:ext uri="{BB962C8B-B14F-4D97-AF65-F5344CB8AC3E}">
        <p14:creationId xmlns:p14="http://schemas.microsoft.com/office/powerpoint/2010/main" val="689731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Cub scout Roundtable: family involvement</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96106894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Family</a:t>
            </a:r>
            <a:endParaRPr lang="en-US" dirty="0"/>
          </a:p>
        </p:txBody>
      </p:sp>
      <p:sp>
        <p:nvSpPr>
          <p:cNvPr id="3" name="Content Placeholder 2"/>
          <p:cNvSpPr>
            <a:spLocks noGrp="1"/>
          </p:cNvSpPr>
          <p:nvPr>
            <p:ph idx="1"/>
          </p:nvPr>
        </p:nvSpPr>
        <p:spPr/>
        <p:txBody>
          <a:bodyPr/>
          <a:lstStyle/>
          <a:p>
            <a:r>
              <a:rPr lang="en-US" dirty="0" smtClean="0"/>
              <a:t>Mom &amp; dad</a:t>
            </a:r>
          </a:p>
          <a:p>
            <a:r>
              <a:rPr lang="en-US" dirty="0" smtClean="0"/>
              <a:t>Single parent </a:t>
            </a:r>
            <a:r>
              <a:rPr lang="mr-IN" dirty="0" smtClean="0"/>
              <a:t>–</a:t>
            </a:r>
            <a:r>
              <a:rPr lang="en-US" dirty="0" smtClean="0"/>
              <a:t> mom or dad</a:t>
            </a:r>
          </a:p>
          <a:p>
            <a:r>
              <a:rPr lang="en-US" dirty="0" smtClean="0"/>
              <a:t>Stepparents</a:t>
            </a:r>
          </a:p>
          <a:p>
            <a:r>
              <a:rPr lang="en-US" dirty="0" smtClean="0"/>
              <a:t>Same sex parents</a:t>
            </a:r>
          </a:p>
          <a:p>
            <a:r>
              <a:rPr lang="en-US" dirty="0" smtClean="0"/>
              <a:t>Grandparents</a:t>
            </a:r>
          </a:p>
          <a:p>
            <a:r>
              <a:rPr lang="en-US" dirty="0" smtClean="0"/>
              <a:t>Adoptive parents</a:t>
            </a:r>
          </a:p>
          <a:p>
            <a:pPr marL="0" indent="0">
              <a:buNone/>
            </a:pPr>
            <a:endParaRPr lang="en-US" dirty="0"/>
          </a:p>
        </p:txBody>
      </p:sp>
    </p:spTree>
    <p:extLst>
      <p:ext uri="{BB962C8B-B14F-4D97-AF65-F5344CB8AC3E}">
        <p14:creationId xmlns:p14="http://schemas.microsoft.com/office/powerpoint/2010/main" val="126385571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ub Oct Roundtable 9182020.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457200"/>
            <a:ext cx="9144000" cy="5143500"/>
          </a:xfrm>
          <a:prstGeom prst="rect">
            <a:avLst/>
          </a:prstGeom>
        </p:spPr>
      </p:pic>
    </p:spTree>
    <p:extLst>
      <p:ext uri="{BB962C8B-B14F-4D97-AF65-F5344CB8AC3E}">
        <p14:creationId xmlns:p14="http://schemas.microsoft.com/office/powerpoint/2010/main" val="2072604063"/>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Successful Family Involvement</a:t>
            </a:r>
            <a:endParaRPr lang="en-US" dirty="0"/>
          </a:p>
        </p:txBody>
      </p:sp>
      <p:sp>
        <p:nvSpPr>
          <p:cNvPr id="3" name="Content Placeholder 2"/>
          <p:cNvSpPr>
            <a:spLocks noGrp="1"/>
          </p:cNvSpPr>
          <p:nvPr>
            <p:ph idx="1"/>
          </p:nvPr>
        </p:nvSpPr>
        <p:spPr/>
        <p:txBody>
          <a:bodyPr/>
          <a:lstStyle/>
          <a:p>
            <a:r>
              <a:rPr lang="en-US" dirty="0" smtClean="0"/>
              <a:t>Meaningful connections</a:t>
            </a:r>
          </a:p>
          <a:p>
            <a:r>
              <a:rPr lang="en-US" dirty="0" smtClean="0"/>
              <a:t>Nurtures and supports the Scout</a:t>
            </a:r>
          </a:p>
          <a:p>
            <a:r>
              <a:rPr lang="en-US" dirty="0" smtClean="0"/>
              <a:t>Understand diversity of families </a:t>
            </a:r>
          </a:p>
          <a:p>
            <a:pPr marL="0" indent="0">
              <a:buNone/>
            </a:pPr>
            <a:endParaRPr lang="en-US" dirty="0"/>
          </a:p>
        </p:txBody>
      </p:sp>
    </p:spTree>
    <p:extLst>
      <p:ext uri="{BB962C8B-B14F-4D97-AF65-F5344CB8AC3E}">
        <p14:creationId xmlns:p14="http://schemas.microsoft.com/office/powerpoint/2010/main" val="411609638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Family Involvement in Advancement</a:t>
            </a:r>
            <a:endParaRPr lang="en-US" dirty="0"/>
          </a:p>
        </p:txBody>
      </p:sp>
      <p:sp>
        <p:nvSpPr>
          <p:cNvPr id="3" name="Content Placeholder 2"/>
          <p:cNvSpPr>
            <a:spLocks noGrp="1"/>
          </p:cNvSpPr>
          <p:nvPr>
            <p:ph idx="1"/>
          </p:nvPr>
        </p:nvSpPr>
        <p:spPr>
          <a:xfrm>
            <a:off x="457200" y="1828801"/>
            <a:ext cx="8229600" cy="3809999"/>
          </a:xfrm>
        </p:spPr>
        <p:txBody>
          <a:bodyPr/>
          <a:lstStyle/>
          <a:p>
            <a:r>
              <a:rPr lang="en-US" dirty="0" smtClean="0"/>
              <a:t>Joint effort between youth, adult leaders, and family.</a:t>
            </a:r>
          </a:p>
          <a:p>
            <a:r>
              <a:rPr lang="en-US" dirty="0" smtClean="0"/>
              <a:t>For ranks up to and including Bear a family member signs off on advancement.</a:t>
            </a:r>
          </a:p>
          <a:p>
            <a:r>
              <a:rPr lang="en-US" dirty="0" smtClean="0"/>
              <a:t>For Webelos/Arrow of Light, the den leader or adventure counselor signs off on requirements.</a:t>
            </a:r>
          </a:p>
          <a:p>
            <a:endParaRPr lang="en-US" dirty="0" smtClean="0"/>
          </a:p>
          <a:p>
            <a:pPr marL="0" indent="0">
              <a:buNone/>
            </a:pPr>
            <a:endParaRPr lang="en-US" dirty="0"/>
          </a:p>
        </p:txBody>
      </p:sp>
    </p:spTree>
    <p:extLst>
      <p:ext uri="{BB962C8B-B14F-4D97-AF65-F5344CB8AC3E}">
        <p14:creationId xmlns:p14="http://schemas.microsoft.com/office/powerpoint/2010/main" val="2252632311"/>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Getting &amp; Keeping Parents or Guardians Involved</a:t>
            </a:r>
            <a:endParaRPr lang="en-US" dirty="0"/>
          </a:p>
        </p:txBody>
      </p:sp>
      <p:sp>
        <p:nvSpPr>
          <p:cNvPr id="3" name="Content Placeholder 2"/>
          <p:cNvSpPr>
            <a:spLocks noGrp="1"/>
          </p:cNvSpPr>
          <p:nvPr>
            <p:ph idx="1"/>
          </p:nvPr>
        </p:nvSpPr>
        <p:spPr>
          <a:xfrm>
            <a:off x="457200" y="1905001"/>
            <a:ext cx="8229600" cy="3809999"/>
          </a:xfrm>
        </p:spPr>
        <p:txBody>
          <a:bodyPr/>
          <a:lstStyle/>
          <a:p>
            <a:r>
              <a:rPr lang="en-US" dirty="0" smtClean="0"/>
              <a:t>Ask for specific tasks / needs.</a:t>
            </a:r>
          </a:p>
          <a:p>
            <a:r>
              <a:rPr lang="en-US" dirty="0" smtClean="0"/>
              <a:t>Personal ask to each family.</a:t>
            </a:r>
          </a:p>
          <a:p>
            <a:r>
              <a:rPr lang="en-US" dirty="0" smtClean="0"/>
              <a:t>Encourage them to ask questions.</a:t>
            </a:r>
          </a:p>
          <a:p>
            <a:r>
              <a:rPr lang="en-US" dirty="0" smtClean="0"/>
              <a:t>Explain “bigger picture.”</a:t>
            </a:r>
          </a:p>
          <a:p>
            <a:r>
              <a:rPr lang="en-US" dirty="0" smtClean="0"/>
              <a:t>Hold them accountable.</a:t>
            </a:r>
          </a:p>
          <a:p>
            <a:r>
              <a:rPr lang="en-US" dirty="0" smtClean="0"/>
              <a:t>Recognize them.</a:t>
            </a:r>
          </a:p>
          <a:p>
            <a:pPr marL="0" indent="0">
              <a:buNone/>
            </a:pPr>
            <a:endParaRPr lang="en-US" dirty="0"/>
          </a:p>
        </p:txBody>
      </p:sp>
    </p:spTree>
    <p:extLst>
      <p:ext uri="{BB962C8B-B14F-4D97-AF65-F5344CB8AC3E}">
        <p14:creationId xmlns:p14="http://schemas.microsoft.com/office/powerpoint/2010/main" val="113672839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Family Involvement</a:t>
            </a:r>
            <a:endParaRPr lang="en-US" dirty="0"/>
          </a:p>
        </p:txBody>
      </p:sp>
      <p:sp>
        <p:nvSpPr>
          <p:cNvPr id="3" name="Content Placeholder 2"/>
          <p:cNvSpPr>
            <a:spLocks noGrp="1"/>
          </p:cNvSpPr>
          <p:nvPr>
            <p:ph idx="1"/>
          </p:nvPr>
        </p:nvSpPr>
        <p:spPr>
          <a:xfrm>
            <a:off x="457200" y="1600201"/>
            <a:ext cx="8229600" cy="4952999"/>
          </a:xfrm>
        </p:spPr>
        <p:txBody>
          <a:bodyPr/>
          <a:lstStyle/>
          <a:p>
            <a:r>
              <a:rPr lang="en-US" dirty="0" smtClean="0"/>
              <a:t>Working with their Cub Scout on advancement projects and activities.</a:t>
            </a:r>
          </a:p>
          <a:p>
            <a:r>
              <a:rPr lang="en-US" dirty="0" smtClean="0"/>
              <a:t>Presenting advancement awards to their Cub Scout at pack meetings.</a:t>
            </a:r>
          </a:p>
          <a:p>
            <a:r>
              <a:rPr lang="en-US" dirty="0" smtClean="0"/>
              <a:t>Helping at an occasional den meeting on a specific project or adventure.</a:t>
            </a:r>
          </a:p>
          <a:p>
            <a:r>
              <a:rPr lang="en-US" dirty="0" smtClean="0"/>
              <a:t>Provide refreshments.</a:t>
            </a:r>
          </a:p>
          <a:p>
            <a:r>
              <a:rPr lang="en-US" dirty="0" smtClean="0"/>
              <a:t>Assist with den outings.</a:t>
            </a:r>
          </a:p>
          <a:p>
            <a:r>
              <a:rPr lang="en-US" dirty="0" smtClean="0"/>
              <a:t>Become a leader.</a:t>
            </a:r>
            <a:endParaRPr lang="en-US" dirty="0"/>
          </a:p>
        </p:txBody>
      </p:sp>
    </p:spTree>
    <p:extLst>
      <p:ext uri="{BB962C8B-B14F-4D97-AF65-F5344CB8AC3E}">
        <p14:creationId xmlns:p14="http://schemas.microsoft.com/office/powerpoint/2010/main" val="2147191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Questions</a:t>
            </a:r>
            <a:endParaRPr lang="en-US" dirty="0"/>
          </a:p>
        </p:txBody>
      </p:sp>
      <p:sp>
        <p:nvSpPr>
          <p:cNvPr id="3" name="Content Placeholder 2"/>
          <p:cNvSpPr>
            <a:spLocks noGrp="1"/>
          </p:cNvSpPr>
          <p:nvPr>
            <p:ph idx="1"/>
          </p:nvPr>
        </p:nvSpPr>
        <p:spPr>
          <a:xfrm>
            <a:off x="457200" y="1600201"/>
            <a:ext cx="8229600" cy="4190999"/>
          </a:xfrm>
        </p:spPr>
        <p:txBody>
          <a:bodyPr/>
          <a:lstStyle/>
          <a:p>
            <a:pPr marL="0" indent="0" algn="ctr">
              <a:buNone/>
            </a:pPr>
            <a:r>
              <a:rPr lang="en-US" sz="30000" b="1" dirty="0" smtClean="0">
                <a:solidFill>
                  <a:srgbClr val="004175"/>
                </a:solidFill>
              </a:rPr>
              <a:t>?</a:t>
            </a:r>
            <a:endParaRPr lang="en-US" sz="30000" b="1" dirty="0">
              <a:solidFill>
                <a:srgbClr val="004175"/>
              </a:solidFill>
            </a:endParaRPr>
          </a:p>
        </p:txBody>
      </p:sp>
    </p:spTree>
    <p:extLst>
      <p:ext uri="{BB962C8B-B14F-4D97-AF65-F5344CB8AC3E}">
        <p14:creationId xmlns:p14="http://schemas.microsoft.com/office/powerpoint/2010/main" val="1497126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Commissioner’s moment</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42221826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4014787"/>
            <a:ext cx="7772400" cy="1362075"/>
          </a:xfrm>
        </p:spPr>
        <p:txBody>
          <a:bodyPr/>
          <a:lstStyle/>
          <a:p>
            <a:r>
              <a:rPr lang="en-US" dirty="0" smtClean="0"/>
              <a:t>Thank you!</a:t>
            </a:r>
            <a:endParaRPr lang="en-US" dirty="0"/>
          </a:p>
        </p:txBody>
      </p:sp>
      <p:pic>
        <p:nvPicPr>
          <p:cNvPr id="4" name="Picture 3" descr="CubScoutsLogo-FullColor.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2313" y="838200"/>
            <a:ext cx="1828800" cy="1828800"/>
          </a:xfrm>
          <a:prstGeom prst="rect">
            <a:avLst/>
          </a:prstGeom>
        </p:spPr>
      </p:pic>
      <p:sp>
        <p:nvSpPr>
          <p:cNvPr id="7" name="Text Placeholder 6"/>
          <p:cNvSpPr>
            <a:spLocks noGrp="1"/>
          </p:cNvSpPr>
          <p:nvPr>
            <p:ph type="body" idx="1"/>
          </p:nvPr>
        </p:nvSpPr>
        <p:spPr/>
        <p:txBody>
          <a:bodyPr/>
          <a:lstStyle/>
          <a:p>
            <a:endParaRPr lang="en-US"/>
          </a:p>
        </p:txBody>
      </p:sp>
    </p:spTree>
    <p:extLst>
      <p:ext uri="{BB962C8B-B14F-4D97-AF65-F5344CB8AC3E}">
        <p14:creationId xmlns:p14="http://schemas.microsoft.com/office/powerpoint/2010/main" val="659208997"/>
      </p:ext>
    </p:extLst>
  </p:cSld>
  <p:clrMapOvr>
    <a:masterClrMapping/>
  </p:clrMapOvr>
</p:sld>
</file>

<file path=ppt/theme/theme1.xml><?xml version="1.0" encoding="utf-8"?>
<a:theme xmlns:a="http://schemas.openxmlformats.org/drawingml/2006/main" name="RT Gen Sess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RT Gen Sess Template.potx</Template>
  <TotalTime>1667</TotalTime>
  <Words>1716</Words>
  <Application>Microsoft Macintosh PowerPoint</Application>
  <PresentationFormat>On-screen Show (4:3)</PresentationFormat>
  <Paragraphs>144</Paragraphs>
  <Slides>17</Slides>
  <Notes>15</Notes>
  <HiddenSlides>0</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RT Gen Sess Template</vt:lpstr>
      <vt:lpstr>Welcome to Cub Scout Roundtable</vt:lpstr>
      <vt:lpstr>OPENING</vt:lpstr>
      <vt:lpstr>A Scout is Reverent</vt:lpstr>
      <vt:lpstr>PowerPoint Presentation</vt:lpstr>
      <vt:lpstr>Hot Topics</vt:lpstr>
      <vt:lpstr>Safety moment</vt:lpstr>
      <vt:lpstr>Digital Safety &amp; Online Scouting</vt:lpstr>
      <vt:lpstr>Cub scout Roundtable: family involvement</vt:lpstr>
      <vt:lpstr>What is a Family</vt:lpstr>
      <vt:lpstr>PowerPoint Presentation</vt:lpstr>
      <vt:lpstr>Successful Family Involvement</vt:lpstr>
      <vt:lpstr>Family Involvement in Advancement</vt:lpstr>
      <vt:lpstr>Getting &amp; Keeping Parents or Guardians Involved</vt:lpstr>
      <vt:lpstr>Examples of Family Involvement</vt:lpstr>
      <vt:lpstr>Questions</vt:lpstr>
      <vt:lpstr>Commissioner’s moment</vt:lpstr>
      <vt:lpstr>Thank you!</vt:lpstr>
    </vt:vector>
  </TitlesOfParts>
  <Company>Boy Scouts of America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dakinn</dc:creator>
  <cp:lastModifiedBy>Adrien Mercure</cp:lastModifiedBy>
  <cp:revision>166</cp:revision>
  <dcterms:created xsi:type="dcterms:W3CDTF">2010-11-03T21:03:51Z</dcterms:created>
  <dcterms:modified xsi:type="dcterms:W3CDTF">2020-10-07T04:31:45Z</dcterms:modified>
</cp:coreProperties>
</file>