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88" r:id="rId2"/>
    <p:sldId id="291" r:id="rId3"/>
    <p:sldId id="292" r:id="rId4"/>
    <p:sldId id="293" r:id="rId5"/>
    <p:sldId id="297" r:id="rId6"/>
    <p:sldId id="298" r:id="rId7"/>
    <p:sldId id="294" r:id="rId8"/>
    <p:sldId id="295" r:id="rId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32">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034"/>
    <a:srgbClr val="CE0042"/>
    <a:srgbClr val="004175"/>
    <a:srgbClr val="000E1B"/>
    <a:srgbClr val="EAEAEA"/>
    <a:srgbClr val="E02C0E"/>
    <a:srgbClr val="666666"/>
    <a:srgbClr val="6D6D6D"/>
    <a:srgbClr val="60606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850" autoAdjust="0"/>
  </p:normalViewPr>
  <p:slideViewPr>
    <p:cSldViewPr showGuides="1">
      <p:cViewPr varScale="1">
        <p:scale>
          <a:sx n="84" d="100"/>
          <a:sy n="84" d="100"/>
        </p:scale>
        <p:origin x="2394" y="96"/>
      </p:cViewPr>
      <p:guideLst>
        <p:guide orient="horz" pos="2160"/>
        <p:guide pos="2832"/>
      </p:guideLst>
    </p:cSldViewPr>
  </p:slideViewPr>
  <p:notesTextViewPr>
    <p:cViewPr>
      <p:scale>
        <a:sx n="100" d="100"/>
        <a:sy n="100" d="100"/>
      </p:scale>
      <p:origin x="0" y="0"/>
    </p:cViewPr>
  </p:notesTextViewPr>
  <p:notesViewPr>
    <p:cSldViewPr showGuides="1">
      <p:cViewPr varScale="1">
        <p:scale>
          <a:sx n="103" d="100"/>
          <a:sy n="103" d="100"/>
        </p:scale>
        <p:origin x="-2312" y="-11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828800" y="457200"/>
            <a:ext cx="3200400" cy="24003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463550" y="3097213"/>
            <a:ext cx="5943600" cy="54864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cs typeface="Geneva" charset="0"/>
              </a:defRPr>
            </a:lvl1pPr>
          </a:lstStyle>
          <a:p>
            <a:pPr>
              <a:defRPr/>
            </a:pPr>
            <a:fld id="{35CDE83D-2D91-3441-8E64-0CE0DEF213D7}" type="slidenum">
              <a:rPr lang="en-US"/>
              <a:pPr>
                <a:defRPr/>
              </a:pPr>
              <a:t>‹#›</a:t>
            </a:fld>
            <a:endParaRPr lang="en-US"/>
          </a:p>
        </p:txBody>
      </p:sp>
    </p:spTree>
    <p:extLst>
      <p:ext uri="{BB962C8B-B14F-4D97-AF65-F5344CB8AC3E}">
        <p14:creationId xmlns:p14="http://schemas.microsoft.com/office/powerpoint/2010/main" val="26260422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0"/>
        <a:cs typeface="Arial"/>
      </a:defRPr>
    </a:lvl1pPr>
    <a:lvl2pPr marL="457200" algn="l" rtl="0" eaLnBrk="0" fontAlgn="base" hangingPunct="0">
      <a:spcBef>
        <a:spcPct val="30000"/>
      </a:spcBef>
      <a:spcAft>
        <a:spcPct val="0"/>
      </a:spcAft>
      <a:defRPr sz="1200" kern="1200">
        <a:solidFill>
          <a:schemeClr val="tx1"/>
        </a:solidFill>
        <a:latin typeface="Arial"/>
        <a:ea typeface="Geneva" charset="0"/>
        <a:cs typeface="Arial"/>
      </a:defRPr>
    </a:lvl2pPr>
    <a:lvl3pPr marL="914400" algn="l" rtl="0" eaLnBrk="0" fontAlgn="base" hangingPunct="0">
      <a:spcBef>
        <a:spcPct val="30000"/>
      </a:spcBef>
      <a:spcAft>
        <a:spcPct val="0"/>
      </a:spcAft>
      <a:defRPr sz="1200" kern="1200">
        <a:solidFill>
          <a:schemeClr val="tx1"/>
        </a:solidFill>
        <a:latin typeface="Arial"/>
        <a:ea typeface="Geneva" charset="0"/>
        <a:cs typeface="Arial"/>
      </a:defRPr>
    </a:lvl3pPr>
    <a:lvl4pPr marL="1371600" algn="l" rtl="0" eaLnBrk="0" fontAlgn="base" hangingPunct="0">
      <a:spcBef>
        <a:spcPct val="30000"/>
      </a:spcBef>
      <a:spcAft>
        <a:spcPct val="0"/>
      </a:spcAft>
      <a:defRPr sz="1200" kern="1200">
        <a:solidFill>
          <a:schemeClr val="tx1"/>
        </a:solidFill>
        <a:latin typeface="Arial"/>
        <a:ea typeface="Geneva" charset="0"/>
        <a:cs typeface="Arial"/>
      </a:defRPr>
    </a:lvl4pPr>
    <a:lvl5pPr marL="1828800" algn="l" rtl="0" eaLnBrk="0" fontAlgn="base" hangingPunct="0">
      <a:spcBef>
        <a:spcPct val="30000"/>
      </a:spcBef>
      <a:spcAft>
        <a:spcPct val="0"/>
      </a:spcAft>
      <a:defRPr sz="1200" kern="1200">
        <a:solidFill>
          <a:schemeClr val="tx1"/>
        </a:solidFill>
        <a:latin typeface="Arial"/>
        <a:ea typeface="Geneva" charset="0"/>
        <a:cs typeface="Arial"/>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09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ECA1D6-328C-8E4B-A0F6-C4C1C21BEA12}" type="slidenum">
              <a:rPr lang="en-US" sz="1200"/>
              <a:pPr eaLnBrk="1" hangingPunct="1"/>
              <a:t>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a:t>Opening </a:t>
            </a:r>
            <a:r>
              <a:rPr lang="en-US" b="0" dirty="0"/>
              <a:t>(</a:t>
            </a:r>
            <a:r>
              <a:rPr lang="en-US" b="0" i="1" dirty="0"/>
              <a:t>8-10 minutes</a:t>
            </a:r>
            <a:r>
              <a:rPr lang="en-US" b="0" dirty="0"/>
              <a:t>)</a:t>
            </a:r>
          </a:p>
          <a:p>
            <a:endParaRPr lang="en-US" dirty="0"/>
          </a:p>
          <a:p>
            <a:r>
              <a:rPr lang="en-US" dirty="0"/>
              <a:t>In advance</a:t>
            </a:r>
            <a:r>
              <a:rPr lang="en-US" baseline="0" dirty="0"/>
              <a:t> ask a unit, the OA, or commissioners to conduct an opening ceremony and lead the participants in the following:</a:t>
            </a:r>
          </a:p>
          <a:p>
            <a:endParaRPr lang="en-US" dirty="0"/>
          </a:p>
          <a:p>
            <a:r>
              <a:rPr lang="en-US" dirty="0"/>
              <a:t>3. Pledge</a:t>
            </a:r>
            <a:r>
              <a:rPr lang="en-US" baseline="0" dirty="0"/>
              <a:t> of Allegiance</a:t>
            </a:r>
          </a:p>
          <a:p>
            <a:r>
              <a:rPr lang="en-US" baseline="0" dirty="0"/>
              <a:t>4. Scout Oath &amp; Law</a:t>
            </a:r>
            <a:endParaRPr lang="en-US" dirty="0"/>
          </a:p>
        </p:txBody>
      </p:sp>
      <p:sp>
        <p:nvSpPr>
          <p:cNvPr id="4" name="Slide Number Placeholder 3"/>
          <p:cNvSpPr>
            <a:spLocks noGrp="1"/>
          </p:cNvSpPr>
          <p:nvPr>
            <p:ph type="sldNum" sz="quarter" idx="10"/>
          </p:nvPr>
        </p:nvSpPr>
        <p:spPr/>
        <p:txBody>
          <a:bodyPr/>
          <a:lstStyle/>
          <a:p>
            <a:pPr>
              <a:defRPr/>
            </a:pPr>
            <a:fld id="{35CDE83D-2D91-3441-8E64-0CE0DEF213D7}" type="slidenum">
              <a:rPr lang="en-US" smtClean="0"/>
              <a:pPr>
                <a:defRPr/>
              </a:pPr>
              <a:t>2</a:t>
            </a:fld>
            <a:endParaRPr lang="en-US"/>
          </a:p>
        </p:txBody>
      </p:sp>
    </p:spTree>
    <p:extLst>
      <p:ext uri="{BB962C8B-B14F-4D97-AF65-F5344CB8AC3E}">
        <p14:creationId xmlns:p14="http://schemas.microsoft.com/office/powerpoint/2010/main" val="1769725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a:t>Hot</a:t>
            </a:r>
            <a:r>
              <a:rPr lang="en-US" baseline="0" dirty="0"/>
              <a:t> Topics</a:t>
            </a:r>
            <a:r>
              <a:rPr lang="en-US" dirty="0"/>
              <a:t> </a:t>
            </a:r>
            <a:r>
              <a:rPr lang="en-US" b="0" dirty="0"/>
              <a:t>(</a:t>
            </a:r>
            <a:r>
              <a:rPr lang="en-US" b="0" i="1" dirty="0"/>
              <a:t>5-8 minutes</a:t>
            </a:r>
            <a:r>
              <a:rPr lang="en-US" b="0" dirty="0"/>
              <a:t>)</a:t>
            </a:r>
          </a:p>
          <a:p>
            <a:endParaRPr lang="en-US" dirty="0"/>
          </a:p>
          <a:p>
            <a:r>
              <a:rPr lang="en-US" dirty="0"/>
              <a:t>The </a:t>
            </a:r>
            <a:r>
              <a:rPr lang="en-US" baseline="0" dirty="0"/>
              <a:t>hot topics segment is for the following:</a:t>
            </a:r>
          </a:p>
          <a:p>
            <a:pPr marL="228600" indent="-228600">
              <a:buAutoNum type="arabicPeriod"/>
            </a:pPr>
            <a:r>
              <a:rPr lang="en-US" baseline="0" dirty="0"/>
              <a:t>National or council information that significantly impacts local Scouting or requires immediate volunteer action (such as program change, new membership recruitment tools, fee changes, new opportunities, etc.)</a:t>
            </a:r>
          </a:p>
          <a:p>
            <a:pPr marL="228600" indent="-228600">
              <a:buAutoNum type="arabicPeriod"/>
            </a:pPr>
            <a:r>
              <a:rPr lang="en-US" baseline="0" dirty="0"/>
              <a:t>Announcements</a:t>
            </a:r>
            <a:endParaRPr lang="en-US" dirty="0"/>
          </a:p>
          <a:p>
            <a:endParaRPr lang="en-US" dirty="0"/>
          </a:p>
          <a:p>
            <a:r>
              <a:rPr lang="en-US" dirty="0"/>
              <a:t>This</a:t>
            </a:r>
            <a:r>
              <a:rPr lang="en-US" baseline="0" dirty="0"/>
              <a:t> information may be disseminated via pre-recorded video or “live” in-person.</a:t>
            </a:r>
            <a:endParaRPr lang="en-US" dirty="0"/>
          </a:p>
        </p:txBody>
      </p:sp>
      <p:sp>
        <p:nvSpPr>
          <p:cNvPr id="4" name="Slide Number Placeholder 3"/>
          <p:cNvSpPr>
            <a:spLocks noGrp="1"/>
          </p:cNvSpPr>
          <p:nvPr>
            <p:ph type="sldNum" sz="quarter" idx="10"/>
          </p:nvPr>
        </p:nvSpPr>
        <p:spPr/>
        <p:txBody>
          <a:bodyPr/>
          <a:lstStyle/>
          <a:p>
            <a:pPr>
              <a:defRPr/>
            </a:pPr>
            <a:fld id="{35CDE83D-2D91-3441-8E64-0CE0DEF213D7}" type="slidenum">
              <a:rPr lang="en-US" smtClean="0"/>
              <a:pPr>
                <a:defRPr/>
              </a:pPr>
              <a:t>3</a:t>
            </a:fld>
            <a:endParaRPr lang="en-US"/>
          </a:p>
        </p:txBody>
      </p:sp>
    </p:spTree>
    <p:extLst>
      <p:ext uri="{BB962C8B-B14F-4D97-AF65-F5344CB8AC3E}">
        <p14:creationId xmlns:p14="http://schemas.microsoft.com/office/powerpoint/2010/main" val="710943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a:t>Safety Moment </a:t>
            </a:r>
            <a:r>
              <a:rPr lang="en-US" b="0" dirty="0"/>
              <a:t>(</a:t>
            </a:r>
            <a:r>
              <a:rPr lang="en-US" b="0" i="1" dirty="0"/>
              <a:t>5-8 minutes</a:t>
            </a:r>
            <a:r>
              <a:rPr lang="en-US" b="0" dirty="0"/>
              <a:t>)</a:t>
            </a:r>
          </a:p>
          <a:p>
            <a:endParaRPr lang="en-US" dirty="0"/>
          </a:p>
          <a:p>
            <a:r>
              <a:rPr lang="en-US" dirty="0"/>
              <a:t>[</a:t>
            </a:r>
            <a:r>
              <a:rPr lang="en-US" i="1" dirty="0"/>
              <a:t>The purpose of the safety moment is to focus</a:t>
            </a:r>
            <a:r>
              <a:rPr lang="en-US" i="1" baseline="0" dirty="0"/>
              <a:t> and/or educate the audience on a safety topic. </a:t>
            </a:r>
          </a:p>
          <a:p>
            <a:endParaRPr lang="en-US" i="1" baseline="0" dirty="0"/>
          </a:p>
          <a:p>
            <a:r>
              <a:rPr lang="en-US" i="1" baseline="0" dirty="0"/>
              <a:t>The message should be delivered using facts and simple language and should be appropriate to the audience. Make use of handouts, slides, or a demonstration to help assure that the participants understand and know how to apply the message. The message should be delivered in just a few minutes. Don’t belabor the point or make it difficult.</a:t>
            </a:r>
            <a:r>
              <a:rPr lang="en-US" baseline="0" dirty="0"/>
              <a:t>]</a:t>
            </a:r>
          </a:p>
          <a:p>
            <a:endParaRPr lang="en-US" baseline="0" dirty="0"/>
          </a:p>
          <a:p>
            <a:r>
              <a:rPr lang="en-US" dirty="0"/>
              <a:t>As Scouts and Scouters, we engage in a wide variety of outings and experiences. In order to ourselves and the youth we serve safe from risk, the BSA has an</a:t>
            </a:r>
            <a:r>
              <a:rPr lang="en-US" baseline="0" dirty="0"/>
              <a:t> important document called the </a:t>
            </a:r>
            <a:r>
              <a:rPr lang="en-US" i="1" baseline="0" dirty="0"/>
              <a:t>Guide to Safe Scouting</a:t>
            </a:r>
            <a:r>
              <a:rPr lang="en-US" baseline="0" dirty="0"/>
              <a:t> (GTSS).</a:t>
            </a:r>
          </a:p>
          <a:p>
            <a:endParaRPr lang="en-US" baseline="0" dirty="0"/>
          </a:p>
          <a:p>
            <a:r>
              <a:rPr lang="en-US" baseline="0" dirty="0"/>
              <a:t>The safety of our Scouts and fellow Scouters is paramount, and the GTSS should serve as your go-to resource for information related to:</a:t>
            </a:r>
          </a:p>
          <a:p>
            <a:pPr marL="228600" indent="-228600">
              <a:buFont typeface="+mj-lt"/>
              <a:buAutoNum type="arabicPeriod"/>
            </a:pPr>
            <a:r>
              <a:rPr lang="en-US" baseline="0" dirty="0"/>
              <a:t>Safety and Risk Management</a:t>
            </a:r>
          </a:p>
          <a:p>
            <a:pPr marL="228600" indent="-228600">
              <a:buFont typeface="+mj-lt"/>
              <a:buAutoNum type="arabicPeriod"/>
            </a:pPr>
            <a:r>
              <a:rPr lang="en-US" baseline="0" dirty="0"/>
              <a:t>Age-appropriate activities for Scouts</a:t>
            </a:r>
          </a:p>
          <a:p>
            <a:pPr marL="228600" indent="-228600">
              <a:buFont typeface="+mj-lt"/>
              <a:buAutoNum type="arabicPeriod"/>
            </a:pPr>
            <a:r>
              <a:rPr lang="en-US" baseline="0" dirty="0"/>
              <a:t>Restrictions and prohibited activities</a:t>
            </a:r>
          </a:p>
          <a:p>
            <a:pPr marL="228600" indent="-228600">
              <a:buFont typeface="+mj-lt"/>
              <a:buAutoNum type="arabicPeriod"/>
            </a:pPr>
            <a:r>
              <a:rPr lang="en-US" baseline="0" dirty="0"/>
              <a:t>Additional resources related to safety</a:t>
            </a:r>
            <a:endParaRPr lang="en-US" dirty="0"/>
          </a:p>
        </p:txBody>
      </p:sp>
      <p:sp>
        <p:nvSpPr>
          <p:cNvPr id="4" name="Slide Number Placeholder 3"/>
          <p:cNvSpPr>
            <a:spLocks noGrp="1"/>
          </p:cNvSpPr>
          <p:nvPr>
            <p:ph type="sldNum" sz="quarter" idx="10"/>
          </p:nvPr>
        </p:nvSpPr>
        <p:spPr/>
        <p:txBody>
          <a:bodyPr/>
          <a:lstStyle/>
          <a:p>
            <a:pPr>
              <a:defRPr/>
            </a:pPr>
            <a:fld id="{35CDE83D-2D91-3441-8E64-0CE0DEF213D7}" type="slidenum">
              <a:rPr lang="en-US" smtClean="0"/>
              <a:pPr>
                <a:defRPr/>
              </a:pPr>
              <a:t>4</a:t>
            </a:fld>
            <a:endParaRPr lang="en-US"/>
          </a:p>
        </p:txBody>
      </p:sp>
    </p:spTree>
    <p:extLst>
      <p:ext uri="{BB962C8B-B14F-4D97-AF65-F5344CB8AC3E}">
        <p14:creationId xmlns:p14="http://schemas.microsoft.com/office/powerpoint/2010/main" val="710943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a:t>Safety Moment </a:t>
            </a:r>
            <a:r>
              <a:rPr lang="en-US" b="0" dirty="0"/>
              <a:t>(</a:t>
            </a:r>
            <a:r>
              <a:rPr lang="en-US" b="0" i="1" dirty="0"/>
              <a:t>5-8 minutes</a:t>
            </a:r>
            <a:r>
              <a:rPr lang="en-US" b="0" dirty="0"/>
              <a:t>)</a:t>
            </a:r>
          </a:p>
          <a:p>
            <a:endParaRPr lang="en-US" dirty="0"/>
          </a:p>
          <a:p>
            <a:r>
              <a:rPr lang="en-US" dirty="0"/>
              <a:t>Few youth organizations encompass the breadth, volume, and diversity of physical activity common to Scouting. The </a:t>
            </a:r>
            <a:r>
              <a:rPr lang="en-US" i="1" dirty="0"/>
              <a:t>Guide to Safe</a:t>
            </a:r>
            <a:r>
              <a:rPr lang="en-US" i="1" baseline="0" dirty="0"/>
              <a:t> Scouting</a:t>
            </a:r>
            <a:r>
              <a:rPr lang="en-US" baseline="0" dirty="0"/>
              <a:t> is an overview of Scouting policies and procedures, gleaned from a variety of sources and designed to make the program safer.</a:t>
            </a:r>
          </a:p>
          <a:p>
            <a:r>
              <a:rPr lang="en-US" baseline="0" dirty="0"/>
              <a:t>When it comes to the safety guide, here are some important points for you to remember:</a:t>
            </a:r>
          </a:p>
          <a:p>
            <a:pPr marL="228600" indent="-228600">
              <a:buFont typeface="+mj-lt"/>
              <a:buAutoNum type="arabicPeriod"/>
            </a:pPr>
            <a:r>
              <a:rPr lang="en-US" baseline="0" dirty="0"/>
              <a:t>Know the Guide—All participants in official Scouting activities should become familiar with the document and applicable BSA program literature or manuals. The guide is a resource as well as a summary of the material provided by the BSA.</a:t>
            </a:r>
          </a:p>
          <a:p>
            <a:pPr marL="228600" indent="-228600">
              <a:buFont typeface="+mj-lt"/>
              <a:buAutoNum type="arabicPeriod"/>
            </a:pPr>
            <a:r>
              <a:rPr lang="en-US" baseline="0" dirty="0"/>
              <a:t>Know the Law—Be aware that state or local government regulations, if more restrictive, supersede BSA practices, policies, and guidelines.</a:t>
            </a:r>
          </a:p>
          <a:p>
            <a:pPr marL="228600" indent="-228600">
              <a:buFont typeface="+mj-lt"/>
              <a:buAutoNum type="arabicPeriod"/>
            </a:pPr>
            <a:r>
              <a:rPr lang="en-US" baseline="0" dirty="0"/>
              <a:t>Know the Risks—The </a:t>
            </a:r>
            <a:r>
              <a:rPr lang="en-US" i="1" baseline="0" dirty="0"/>
              <a:t>Guide to Safe Scouting</a:t>
            </a:r>
            <a:r>
              <a:rPr lang="en-US" baseline="0" dirty="0"/>
              <a:t> does not cover every possible activity, but it provides guidance on how to evaluate risks and proceed safely if explicit requirements do not exist. Check out the Activity Planning and Risk Assessment section.</a:t>
            </a:r>
          </a:p>
          <a:p>
            <a:pPr marL="228600" indent="-228600">
              <a:buFont typeface="+mj-lt"/>
              <a:buAutoNum type="arabicPeriod"/>
            </a:pPr>
            <a:r>
              <a:rPr lang="en-US" baseline="0" dirty="0"/>
              <a:t>Know the Restrictions—The document includes a list of restricted or prohibited activities.</a:t>
            </a:r>
          </a:p>
          <a:p>
            <a:pPr marL="228600" indent="-228600">
              <a:buFont typeface="+mj-lt"/>
              <a:buAutoNum type="arabicPeriod"/>
            </a:pPr>
            <a:r>
              <a:rPr lang="en-US" baseline="0" dirty="0"/>
              <a:t>Know the Limits—The document contains age-appropriate guidelines for activities. Find out which and when certain activities are appropriate for particular age groups.</a:t>
            </a:r>
          </a:p>
          <a:p>
            <a:pPr marL="228600" indent="-228600">
              <a:buFont typeface="+mj-lt"/>
              <a:buAutoNum type="arabicPeriod"/>
            </a:pPr>
            <a:r>
              <a:rPr lang="en-US" baseline="0" dirty="0"/>
              <a:t>Know the Program—The guide points to other BSA program documents such as Safe Swim Defense, the </a:t>
            </a:r>
            <a:r>
              <a:rPr lang="en-US" i="1" baseline="0" dirty="0"/>
              <a:t>National Shooting Sports Manual</a:t>
            </a:r>
            <a:r>
              <a:rPr lang="en-US" baseline="0" dirty="0"/>
              <a:t>, and additional program materials.</a:t>
            </a:r>
            <a:endParaRPr lang="en-US" dirty="0"/>
          </a:p>
        </p:txBody>
      </p:sp>
      <p:sp>
        <p:nvSpPr>
          <p:cNvPr id="4" name="Slide Number Placeholder 3"/>
          <p:cNvSpPr>
            <a:spLocks noGrp="1"/>
          </p:cNvSpPr>
          <p:nvPr>
            <p:ph type="sldNum" sz="quarter" idx="10"/>
          </p:nvPr>
        </p:nvSpPr>
        <p:spPr/>
        <p:txBody>
          <a:bodyPr/>
          <a:lstStyle/>
          <a:p>
            <a:pPr>
              <a:defRPr/>
            </a:pPr>
            <a:fld id="{35CDE83D-2D91-3441-8E64-0CE0DEF213D7}" type="slidenum">
              <a:rPr lang="en-US" smtClean="0"/>
              <a:pPr>
                <a:defRPr/>
              </a:pPr>
              <a:t>5</a:t>
            </a:fld>
            <a:endParaRPr lang="en-US"/>
          </a:p>
        </p:txBody>
      </p:sp>
    </p:spTree>
    <p:extLst>
      <p:ext uri="{BB962C8B-B14F-4D97-AF65-F5344CB8AC3E}">
        <p14:creationId xmlns:p14="http://schemas.microsoft.com/office/powerpoint/2010/main" val="88192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a:t>Safety Moment </a:t>
            </a:r>
            <a:r>
              <a:rPr lang="en-US" b="0" dirty="0"/>
              <a:t>(</a:t>
            </a:r>
            <a:r>
              <a:rPr lang="en-US" b="0" i="1" dirty="0"/>
              <a:t>5-8 minutes</a:t>
            </a:r>
            <a:r>
              <a:rPr lang="en-US" b="0" dirty="0"/>
              <a:t>)</a:t>
            </a:r>
          </a:p>
          <a:p>
            <a:endParaRPr lang="en-US" dirty="0"/>
          </a:p>
          <a:p>
            <a:r>
              <a:rPr lang="en-US" dirty="0"/>
              <a:t>While the Guide</a:t>
            </a:r>
            <a:r>
              <a:rPr lang="en-US" baseline="0" dirty="0"/>
              <a:t> to Safe Scouting provides guidance on how to assess risks and proceed safely in your activity is not specifically addressed in program materials, it also contains policies such as the Scouter Code of Conduct and the Barriers to Abuse. It also may lead you to requirements found in other BSA program materials.</a:t>
            </a:r>
          </a:p>
          <a:p>
            <a:endParaRPr lang="en-US" baseline="0" dirty="0"/>
          </a:p>
          <a:p>
            <a:r>
              <a:rPr lang="en-US" baseline="0" dirty="0"/>
              <a:t>The online version of the </a:t>
            </a:r>
            <a:r>
              <a:rPr lang="en-US" i="1" baseline="0" dirty="0"/>
              <a:t>Guide to Safe Scouting</a:t>
            </a:r>
            <a:r>
              <a:rPr lang="en-US" baseline="0" dirty="0"/>
              <a:t> (</a:t>
            </a:r>
            <a:r>
              <a:rPr lang="en-US" baseline="0" dirty="0" err="1"/>
              <a:t>www.scouting.org</a:t>
            </a:r>
            <a:r>
              <a:rPr lang="en-US" baseline="0" dirty="0"/>
              <a:t>/health-and-safety/</a:t>
            </a:r>
            <a:r>
              <a:rPr lang="en-US" baseline="0" dirty="0" err="1"/>
              <a:t>gss</a:t>
            </a:r>
            <a:r>
              <a:rPr lang="en-US" baseline="0" dirty="0"/>
              <a:t>/) is the most up-to-date version as it is updated quarterly.</a:t>
            </a:r>
            <a:endParaRPr lang="en-US" dirty="0"/>
          </a:p>
        </p:txBody>
      </p:sp>
      <p:sp>
        <p:nvSpPr>
          <p:cNvPr id="4" name="Slide Number Placeholder 3"/>
          <p:cNvSpPr>
            <a:spLocks noGrp="1"/>
          </p:cNvSpPr>
          <p:nvPr>
            <p:ph type="sldNum" sz="quarter" idx="10"/>
          </p:nvPr>
        </p:nvSpPr>
        <p:spPr/>
        <p:txBody>
          <a:bodyPr/>
          <a:lstStyle/>
          <a:p>
            <a:pPr>
              <a:defRPr/>
            </a:pPr>
            <a:fld id="{35CDE83D-2D91-3441-8E64-0CE0DEF213D7}" type="slidenum">
              <a:rPr lang="en-US" smtClean="0"/>
              <a:pPr>
                <a:defRPr/>
              </a:pPr>
              <a:t>6</a:t>
            </a:fld>
            <a:endParaRPr lang="en-US"/>
          </a:p>
        </p:txBody>
      </p:sp>
    </p:spTree>
    <p:extLst>
      <p:ext uri="{BB962C8B-B14F-4D97-AF65-F5344CB8AC3E}">
        <p14:creationId xmlns:p14="http://schemas.microsoft.com/office/powerpoint/2010/main" val="88192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a:t>Commissioner’s Moment </a:t>
            </a:r>
            <a:r>
              <a:rPr lang="en-US" b="0" dirty="0"/>
              <a:t>(</a:t>
            </a:r>
            <a:r>
              <a:rPr lang="en-US" b="0" i="1" dirty="0"/>
              <a:t>2 minutes</a:t>
            </a:r>
            <a:r>
              <a:rPr lang="en-US" b="0" dirty="0"/>
              <a:t>)</a:t>
            </a:r>
          </a:p>
          <a:p>
            <a:endParaRPr lang="en-US" dirty="0"/>
          </a:p>
          <a:p>
            <a:r>
              <a:rPr lang="en-US" dirty="0"/>
              <a:t>This is the chance for the assistant district commissioner for roundtable, or others as appropriate, to give a meaningful thought regarding a point of the Scout Law, or other significant and uplifting message. The Commissioner’s Moment helps bring the general session to a close and transition to the program-specific breakouts. Explain that the next session will begin in a few minutes, and point out the locations. </a:t>
            </a:r>
          </a:p>
        </p:txBody>
      </p:sp>
      <p:sp>
        <p:nvSpPr>
          <p:cNvPr id="4" name="Slide Number Placeholder 3"/>
          <p:cNvSpPr>
            <a:spLocks noGrp="1"/>
          </p:cNvSpPr>
          <p:nvPr>
            <p:ph type="sldNum" sz="quarter" idx="10"/>
          </p:nvPr>
        </p:nvSpPr>
        <p:spPr/>
        <p:txBody>
          <a:bodyPr/>
          <a:lstStyle/>
          <a:p>
            <a:pPr>
              <a:defRPr/>
            </a:pPr>
            <a:fld id="{35CDE83D-2D91-3441-8E64-0CE0DEF213D7}" type="slidenum">
              <a:rPr lang="en-US" smtClean="0"/>
              <a:pPr>
                <a:defRPr/>
              </a:pPr>
              <a:t>7</a:t>
            </a:fld>
            <a:endParaRPr lang="en-US"/>
          </a:p>
        </p:txBody>
      </p:sp>
    </p:spTree>
    <p:extLst>
      <p:ext uri="{BB962C8B-B14F-4D97-AF65-F5344CB8AC3E}">
        <p14:creationId xmlns:p14="http://schemas.microsoft.com/office/powerpoint/2010/main" val="710943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pPr>
            <a:r>
              <a:rPr lang="en-US" dirty="0"/>
              <a:t>Breakouts </a:t>
            </a:r>
            <a:r>
              <a:rPr lang="en-US" b="0" dirty="0"/>
              <a:t>(</a:t>
            </a:r>
            <a:r>
              <a:rPr lang="en-US" b="0" i="1" dirty="0"/>
              <a:t>40-45 minutes</a:t>
            </a:r>
            <a:r>
              <a:rPr lang="en-US" b="0" dirty="0"/>
              <a:t>)</a:t>
            </a:r>
          </a:p>
          <a:p>
            <a:endParaRPr lang="en-US" dirty="0"/>
          </a:p>
          <a:p>
            <a:r>
              <a:rPr lang="en-US" dirty="0"/>
              <a:t>Program specific breakouts allow Scouters to partake in a training and discussion on topics relevant to their program. It is also an opportunity for Scouters to share their knowledge</a:t>
            </a:r>
            <a:r>
              <a:rPr lang="en-US" baseline="0" dirty="0"/>
              <a:t> with others through </a:t>
            </a:r>
            <a:r>
              <a:rPr lang="en-US" baseline="0"/>
              <a:t>those discussions.</a:t>
            </a:r>
            <a:endParaRPr lang="en-US" dirty="0"/>
          </a:p>
        </p:txBody>
      </p:sp>
      <p:sp>
        <p:nvSpPr>
          <p:cNvPr id="4" name="Slide Number Placeholder 3"/>
          <p:cNvSpPr>
            <a:spLocks noGrp="1"/>
          </p:cNvSpPr>
          <p:nvPr>
            <p:ph type="sldNum" sz="quarter" idx="10"/>
          </p:nvPr>
        </p:nvSpPr>
        <p:spPr/>
        <p:txBody>
          <a:bodyPr/>
          <a:lstStyle/>
          <a:p>
            <a:pPr>
              <a:defRPr/>
            </a:pPr>
            <a:fld id="{35CDE83D-2D91-3441-8E64-0CE0DEF213D7}" type="slidenum">
              <a:rPr lang="en-US" smtClean="0"/>
              <a:pPr>
                <a:defRPr/>
              </a:pPr>
              <a:t>8</a:t>
            </a:fld>
            <a:endParaRPr lang="en-US"/>
          </a:p>
        </p:txBody>
      </p:sp>
    </p:spTree>
    <p:extLst>
      <p:ext uri="{BB962C8B-B14F-4D97-AF65-F5344CB8AC3E}">
        <p14:creationId xmlns:p14="http://schemas.microsoft.com/office/powerpoint/2010/main" val="710943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37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4194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00551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8152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38830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148263"/>
            <a:ext cx="5486400" cy="423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653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3809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285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1"/>
            <a:ext cx="2057400" cy="48767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533401"/>
            <a:ext cx="6019800" cy="48767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5758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7188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3809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943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1478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514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91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3809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3809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3512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1653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7920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278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9017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533399"/>
            <a:ext cx="5111750" cy="4876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39750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47537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33400"/>
            <a:ext cx="82296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 name="Rectangle 7"/>
          <p:cNvSpPr/>
          <p:nvPr/>
        </p:nvSpPr>
        <p:spPr>
          <a:xfrm>
            <a:off x="0" y="0"/>
            <a:ext cx="914400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8" name="Picture 12" descr="AnnivGrStandard_Rev.gif"/>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23825" y="38100"/>
            <a:ext cx="2390775" cy="384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Text Placeholder 2"/>
          <p:cNvSpPr>
            <a:spLocks noGrp="1"/>
          </p:cNvSpPr>
          <p:nvPr>
            <p:ph type="body" idx="1"/>
          </p:nvPr>
        </p:nvSpPr>
        <p:spPr bwMode="auto">
          <a:xfrm>
            <a:off x="457200" y="1600200"/>
            <a:ext cx="82296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0" name="Picture 9" descr="FolioREVISED.jpg"/>
          <p:cNvPicPr>
            <a:picLocks noChangeAspect="1"/>
          </p:cNvPicPr>
          <p:nvPr/>
        </p:nvPicPr>
        <p:blipFill>
          <a:blip r:embed="rId15" cstate="print">
            <a:extLst>
              <a:ext uri="{28A0092B-C50C-407E-A947-70E740481C1C}">
                <a14:useLocalDpi xmlns:a14="http://schemas.microsoft.com/office/drawing/2010/main"/>
              </a:ext>
            </a:extLst>
          </a:blip>
          <a:srcRect/>
          <a:stretch>
            <a:fillRect/>
          </a:stretch>
        </p:blipFill>
        <p:spPr bwMode="auto">
          <a:xfrm>
            <a:off x="7354035" y="5867400"/>
            <a:ext cx="1789965" cy="9134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p:cNvSpPr/>
          <p:nvPr/>
        </p:nvSpPr>
        <p:spPr>
          <a:xfrm>
            <a:off x="0" y="6705600"/>
            <a:ext cx="91440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32" name="Picture 10"/>
          <p:cNvPicPr>
            <a:picLocks noChangeAspect="1"/>
          </p:cNvPicPr>
          <p:nvPr/>
        </p:nvPicPr>
        <p:blipFill>
          <a:blip r:embed="rId16" cstate="print">
            <a:extLst>
              <a:ext uri="{28A0092B-C50C-407E-A947-70E740481C1C}">
                <a14:useLocalDpi xmlns:a14="http://schemas.microsoft.com/office/drawing/2010/main"/>
              </a:ext>
            </a:extLst>
          </a:blip>
          <a:srcRect/>
          <a:stretch>
            <a:fillRect/>
          </a:stretch>
        </p:blipFill>
        <p:spPr bwMode="auto">
          <a:xfrm>
            <a:off x="8077200" y="6553200"/>
            <a:ext cx="1028700" cy="129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kern="1200">
          <a:solidFill>
            <a:srgbClr val="004175"/>
          </a:solidFill>
          <a:latin typeface="Arial"/>
          <a:ea typeface="ＭＳ Ｐゴシック" charset="0"/>
          <a:cs typeface="Arial"/>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cs typeface="Geneva"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cs typeface="Geneva"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cs typeface="Geneva"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cs typeface="Geneva"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Arial"/>
          <a:ea typeface="ＭＳ Ｐゴシック" charset="0"/>
          <a:cs typeface="Arial"/>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Arial"/>
          <a:ea typeface="Geneva" charset="0"/>
          <a:cs typeface="Arial"/>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Arial"/>
          <a:ea typeface="Geneva" charset="0"/>
          <a:cs typeface="Arial"/>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Arial"/>
          <a:ea typeface="Geneva" charset="0"/>
          <a:cs typeface="Arial"/>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a:ea typeface="Geneva"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9"/>
          <p:cNvSpPr>
            <a:spLocks noGrp="1"/>
          </p:cNvSpPr>
          <p:nvPr>
            <p:ph type="ctrTitle"/>
          </p:nvPr>
        </p:nvSpPr>
        <p:spPr>
          <a:xfrm>
            <a:off x="685800" y="2416175"/>
            <a:ext cx="7772400" cy="1470025"/>
          </a:xfrm>
        </p:spPr>
        <p:txBody>
          <a:bodyPr/>
          <a:lstStyle/>
          <a:p>
            <a:r>
              <a:rPr lang="en-US" b="1" dirty="0"/>
              <a:t>Welcome to Roundtable</a:t>
            </a:r>
          </a:p>
        </p:txBody>
      </p:sp>
      <p:sp>
        <p:nvSpPr>
          <p:cNvPr id="4" name="Title 9"/>
          <p:cNvSpPr txBox="1">
            <a:spLocks/>
          </p:cNvSpPr>
          <p:nvPr/>
        </p:nvSpPr>
        <p:spPr bwMode="auto">
          <a:xfrm>
            <a:off x="457200" y="457200"/>
            <a:ext cx="81534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rgbClr val="004175"/>
                </a:solidFill>
                <a:latin typeface="Arial"/>
                <a:ea typeface="ＭＳ Ｐゴシック" charset="0"/>
                <a:cs typeface="Arial"/>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800" b="1"/>
              <a:t>Narragansett Council</a:t>
            </a:r>
            <a:endParaRPr lang="en-US" sz="28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508125" y="1419225"/>
            <a:ext cx="6111875" cy="4067175"/>
          </a:xfrm>
          <a:prstGeom prst="rect">
            <a:avLst/>
          </a:prstGeom>
        </p:spPr>
      </p:pic>
    </p:spTree>
    <p:extLst>
      <p:ext uri="{BB962C8B-B14F-4D97-AF65-F5344CB8AC3E}">
        <p14:creationId xmlns:p14="http://schemas.microsoft.com/office/powerpoint/2010/main" val="2722757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 Topics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048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moment</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06337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i="1" dirty="0"/>
              <a:t>Guide to Safe Scouting</a:t>
            </a:r>
            <a:r>
              <a:rPr lang="en-US" sz="4000" dirty="0"/>
              <a:t> (GTSS)</a:t>
            </a:r>
          </a:p>
        </p:txBody>
      </p:sp>
      <p:sp>
        <p:nvSpPr>
          <p:cNvPr id="3" name="Content Placeholder 2"/>
          <p:cNvSpPr>
            <a:spLocks noGrp="1"/>
          </p:cNvSpPr>
          <p:nvPr>
            <p:ph idx="1"/>
          </p:nvPr>
        </p:nvSpPr>
        <p:spPr>
          <a:xfrm>
            <a:off x="4267200" y="1600201"/>
            <a:ext cx="4648200" cy="4114799"/>
          </a:xfrm>
        </p:spPr>
        <p:txBody>
          <a:bodyPr/>
          <a:lstStyle/>
          <a:p>
            <a:r>
              <a:rPr lang="en-US" dirty="0"/>
              <a:t>Know the Guide</a:t>
            </a:r>
          </a:p>
          <a:p>
            <a:r>
              <a:rPr lang="en-US" dirty="0"/>
              <a:t>Know the Law</a:t>
            </a:r>
          </a:p>
          <a:p>
            <a:r>
              <a:rPr lang="en-US" dirty="0"/>
              <a:t>Know the Risks</a:t>
            </a:r>
          </a:p>
          <a:p>
            <a:r>
              <a:rPr lang="en-US" dirty="0"/>
              <a:t>Know the Restrictions</a:t>
            </a:r>
          </a:p>
          <a:p>
            <a:r>
              <a:rPr lang="en-US" dirty="0"/>
              <a:t>Know the Limits</a:t>
            </a:r>
          </a:p>
          <a:p>
            <a:r>
              <a:rPr lang="en-US" dirty="0"/>
              <a:t>Know the Program</a:t>
            </a:r>
          </a:p>
          <a:p>
            <a:endParaRPr lang="en-US" dirty="0"/>
          </a:p>
        </p:txBody>
      </p:sp>
      <p:pic>
        <p:nvPicPr>
          <p:cNvPr id="4" name="Picture 3" descr="G2SS 2019.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 y="1447800"/>
            <a:ext cx="3254188" cy="5029200"/>
          </a:xfrm>
          <a:prstGeom prst="rect">
            <a:avLst/>
          </a:prstGeom>
          <a:ln>
            <a:solidFill>
              <a:schemeClr val="tx1"/>
            </a:solidFill>
          </a:ln>
        </p:spPr>
      </p:pic>
    </p:spTree>
    <p:extLst>
      <p:ext uri="{BB962C8B-B14F-4D97-AF65-F5344CB8AC3E}">
        <p14:creationId xmlns:p14="http://schemas.microsoft.com/office/powerpoint/2010/main" val="333447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2SS 2019.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6800" y="1524000"/>
            <a:ext cx="3254188" cy="5029200"/>
          </a:xfrm>
          <a:prstGeom prst="rect">
            <a:avLst/>
          </a:prstGeom>
          <a:ln>
            <a:solidFill>
              <a:schemeClr val="tx1"/>
            </a:solidFill>
          </a:ln>
        </p:spPr>
      </p:pic>
      <p:pic>
        <p:nvPicPr>
          <p:cNvPr id="6" name="Picture 5" descr="G2SS 2019.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4800" y="685800"/>
            <a:ext cx="3254188" cy="5029200"/>
          </a:xfrm>
          <a:prstGeom prst="rect">
            <a:avLst/>
          </a:prstGeom>
          <a:solidFill>
            <a:schemeClr val="bg1"/>
          </a:solidFill>
          <a:ln>
            <a:solidFill>
              <a:schemeClr val="tx1"/>
            </a:solidFill>
          </a:ln>
        </p:spPr>
      </p:pic>
      <p:pic>
        <p:nvPicPr>
          <p:cNvPr id="7" name="Picture 6" descr="G2SS 2019.pdf"/>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62600" y="685800"/>
            <a:ext cx="3254188" cy="5029200"/>
          </a:xfrm>
          <a:prstGeom prst="rect">
            <a:avLst/>
          </a:prstGeom>
          <a:ln>
            <a:solidFill>
              <a:schemeClr val="tx1"/>
            </a:solidFill>
          </a:ln>
        </p:spPr>
      </p:pic>
      <p:pic>
        <p:nvPicPr>
          <p:cNvPr id="9" name="Picture 8" descr="G2SS 2019.pdf"/>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648200" y="990600"/>
            <a:ext cx="3254188" cy="5029200"/>
          </a:xfrm>
          <a:prstGeom prst="rect">
            <a:avLst/>
          </a:prstGeom>
          <a:solidFill>
            <a:schemeClr val="bg1"/>
          </a:solidFill>
          <a:ln>
            <a:solidFill>
              <a:schemeClr val="tx1"/>
            </a:solidFill>
          </a:ln>
        </p:spPr>
      </p:pic>
    </p:spTree>
    <p:extLst>
      <p:ext uri="{BB962C8B-B14F-4D97-AF65-F5344CB8AC3E}">
        <p14:creationId xmlns:p14="http://schemas.microsoft.com/office/powerpoint/2010/main" val="575231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Commissioner’s moment</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2218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014787"/>
            <a:ext cx="7772400" cy="1362075"/>
          </a:xfrm>
        </p:spPr>
        <p:txBody>
          <a:bodyPr/>
          <a:lstStyle/>
          <a:p>
            <a:r>
              <a:rPr lang="en-US" dirty="0"/>
              <a:t>Thank you!</a:t>
            </a:r>
          </a:p>
        </p:txBody>
      </p:sp>
      <p:sp>
        <p:nvSpPr>
          <p:cNvPr id="3" name="Text Placeholder 2"/>
          <p:cNvSpPr>
            <a:spLocks noGrp="1"/>
          </p:cNvSpPr>
          <p:nvPr>
            <p:ph type="body" idx="1"/>
          </p:nvPr>
        </p:nvSpPr>
        <p:spPr>
          <a:xfrm>
            <a:off x="722313" y="2971800"/>
            <a:ext cx="8229600" cy="914400"/>
          </a:xfrm>
        </p:spPr>
        <p:txBody>
          <a:bodyPr anchor="t"/>
          <a:lstStyle/>
          <a:p>
            <a:r>
              <a:rPr lang="en-US" sz="2800" dirty="0">
                <a:solidFill>
                  <a:schemeClr val="tx1"/>
                </a:solidFill>
              </a:rPr>
              <a:t>Transition to program specific breakout sessions.</a:t>
            </a:r>
          </a:p>
        </p:txBody>
      </p:sp>
      <p:pic>
        <p:nvPicPr>
          <p:cNvPr id="4" name="Picture 3" descr="CubScoutsLogo-FullColor.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2313" y="838200"/>
            <a:ext cx="1828800" cy="1828800"/>
          </a:xfrm>
          <a:prstGeom prst="rect">
            <a:avLst/>
          </a:prstGeom>
        </p:spPr>
      </p:pic>
      <p:pic>
        <p:nvPicPr>
          <p:cNvPr id="5" name="Picture 4" descr="Venturing_No Type_Color.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05600" y="838200"/>
            <a:ext cx="1828800" cy="1828800"/>
          </a:xfrm>
          <a:prstGeom prst="rect">
            <a:avLst/>
          </a:prstGeom>
        </p:spPr>
      </p:pic>
      <p:pic>
        <p:nvPicPr>
          <p:cNvPr id="6" name="Picture 5" descr="Boy Scouts_Universal_Emblem_Color.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02047" y="838200"/>
            <a:ext cx="1652620" cy="1828800"/>
          </a:xfrm>
          <a:prstGeom prst="rect">
            <a:avLst/>
          </a:prstGeom>
        </p:spPr>
      </p:pic>
    </p:spTree>
    <p:extLst>
      <p:ext uri="{BB962C8B-B14F-4D97-AF65-F5344CB8AC3E}">
        <p14:creationId xmlns:p14="http://schemas.microsoft.com/office/powerpoint/2010/main" val="659208997"/>
      </p:ext>
    </p:extLst>
  </p:cSld>
  <p:clrMapOvr>
    <a:masterClrMapping/>
  </p:clrMapOvr>
</p:sld>
</file>

<file path=ppt/theme/theme1.xml><?xml version="1.0" encoding="utf-8"?>
<a:theme xmlns:a="http://schemas.openxmlformats.org/drawingml/2006/main" name="RT Gen Ses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RT Gen Sess Template.potx</Template>
  <TotalTime>1078</TotalTime>
  <Words>801</Words>
  <Application>Microsoft Office PowerPoint</Application>
  <PresentationFormat>On-screen Show (4:3)</PresentationFormat>
  <Paragraphs>69</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RT Gen Sess Template</vt:lpstr>
      <vt:lpstr>Welcome to Roundtable</vt:lpstr>
      <vt:lpstr>PowerPoint Presentation</vt:lpstr>
      <vt:lpstr>Hot Topics</vt:lpstr>
      <vt:lpstr>Safety moment</vt:lpstr>
      <vt:lpstr>Guide to Safe Scouting (GTSS)</vt:lpstr>
      <vt:lpstr>PowerPoint Presentation</vt:lpstr>
      <vt:lpstr>Commissioner’s moment</vt:lpstr>
      <vt:lpstr>Thank you!</vt:lpstr>
    </vt:vector>
  </TitlesOfParts>
  <Company>Boy Scouts of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dakinn</dc:creator>
  <cp:lastModifiedBy>Charles Dobrowski</cp:lastModifiedBy>
  <cp:revision>168</cp:revision>
  <dcterms:created xsi:type="dcterms:W3CDTF">2010-11-03T21:03:51Z</dcterms:created>
  <dcterms:modified xsi:type="dcterms:W3CDTF">2021-03-12T00:14:49Z</dcterms:modified>
</cp:coreProperties>
</file>