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handoutMasterIdLst>
    <p:handoutMasterId r:id="rId21"/>
  </p:handoutMasterIdLst>
  <p:sldIdLst>
    <p:sldId id="256" r:id="rId2"/>
    <p:sldId id="258" r:id="rId3"/>
    <p:sldId id="259" r:id="rId4"/>
    <p:sldId id="260" r:id="rId5"/>
    <p:sldId id="262" r:id="rId6"/>
    <p:sldId id="284" r:id="rId7"/>
    <p:sldId id="299" r:id="rId8"/>
    <p:sldId id="300" r:id="rId9"/>
    <p:sldId id="301" r:id="rId10"/>
    <p:sldId id="302" r:id="rId11"/>
    <p:sldId id="303" r:id="rId12"/>
    <p:sldId id="307" r:id="rId13"/>
    <p:sldId id="304" r:id="rId14"/>
    <p:sldId id="305" r:id="rId15"/>
    <p:sldId id="306" r:id="rId16"/>
    <p:sldId id="288" r:id="rId17"/>
    <p:sldId id="269" r:id="rId18"/>
    <p:sldId id="270" r:id="rId19"/>
  </p:sldIdLst>
  <p:sldSz cx="9144000" cy="6858000" type="letter"/>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00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60370" autoAdjust="0"/>
  </p:normalViewPr>
  <p:slideViewPr>
    <p:cSldViewPr snapToGrid="0" snapToObjects="1">
      <p:cViewPr>
        <p:scale>
          <a:sx n="94" d="100"/>
          <a:sy n="94" d="100"/>
        </p:scale>
        <p:origin x="-1248" y="-80"/>
      </p:cViewPr>
      <p:guideLst>
        <p:guide orient="horz" pos="2705"/>
        <p:guide pos="4216"/>
      </p:guideLst>
    </p:cSldViewPr>
  </p:slideViewPr>
  <p:notesTextViewPr>
    <p:cViewPr>
      <p:scale>
        <a:sx n="100" d="100"/>
        <a:sy n="100" d="100"/>
      </p:scale>
      <p:origin x="0" y="0"/>
    </p:cViewPr>
  </p:notesTextViewPr>
  <p:notesViewPr>
    <p:cSldViewPr snapToGrid="0" snapToObjects="1">
      <p:cViewPr varScale="1">
        <p:scale>
          <a:sx n="106" d="100"/>
          <a:sy n="106" d="100"/>
        </p:scale>
        <p:origin x="-2608" y="-128"/>
      </p:cViewPr>
      <p:guideLst>
        <p:guide orient="horz" pos="98"/>
        <p:guide pos="479"/>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B34E87E-4322-DE4D-9D1A-8ED33061BC90}" type="datetimeFigureOut">
              <a:rPr lang="en-US" smtClean="0"/>
              <a:t>4/14/20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C851F7-4320-4649-B515-0FCA8B2B61AC}" type="slidenum">
              <a:rPr lang="en-US" smtClean="0"/>
              <a:t>‹#›</a:t>
            </a:fld>
            <a:endParaRPr lang="en-US"/>
          </a:p>
        </p:txBody>
      </p:sp>
    </p:spTree>
    <p:extLst>
      <p:ext uri="{BB962C8B-B14F-4D97-AF65-F5344CB8AC3E}">
        <p14:creationId xmlns:p14="http://schemas.microsoft.com/office/powerpoint/2010/main" val="2600051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 name="Shape 106"/>
          <p:cNvSpPr>
            <a:spLocks noGrp="1" noRot="1" noChangeAspect="1"/>
          </p:cNvSpPr>
          <p:nvPr>
            <p:ph type="sldImg"/>
          </p:nvPr>
        </p:nvSpPr>
        <p:spPr>
          <a:xfrm>
            <a:off x="1828800" y="685800"/>
            <a:ext cx="3200400" cy="2400300"/>
          </a:xfrm>
          <a:prstGeom prst="rect">
            <a:avLst/>
          </a:prstGeom>
        </p:spPr>
        <p:txBody>
          <a:bodyPr/>
          <a:lstStyle/>
          <a:p>
            <a:endParaRPr/>
          </a:p>
        </p:txBody>
      </p:sp>
      <p:sp>
        <p:nvSpPr>
          <p:cNvPr id="107" name="Shape 107"/>
          <p:cNvSpPr>
            <a:spLocks noGrp="1"/>
          </p:cNvSpPr>
          <p:nvPr>
            <p:ph type="body" sz="quarter" idx="1"/>
          </p:nvPr>
        </p:nvSpPr>
        <p:spPr>
          <a:xfrm>
            <a:off x="914400" y="3187424"/>
            <a:ext cx="5029200" cy="5270776"/>
          </a:xfrm>
          <a:prstGeom prst="rect">
            <a:avLst/>
          </a:prstGeom>
        </p:spPr>
        <p:txBody>
          <a:bodyPr/>
          <a:lstStyle/>
          <a:p>
            <a:endParaRPr dirty="0"/>
          </a:p>
        </p:txBody>
      </p:sp>
    </p:spTree>
    <p:extLst>
      <p:ext uri="{BB962C8B-B14F-4D97-AF65-F5344CB8AC3E}">
        <p14:creationId xmlns:p14="http://schemas.microsoft.com/office/powerpoint/2010/main" val="690117634"/>
      </p:ext>
    </p:extLst>
  </p:cSld>
  <p:clrMap bg1="lt1" tx1="dk1" bg2="lt2" tx2="dk2" accent1="accent1" accent2="accent2" accent3="accent3" accent4="accent4" accent5="accent5" accent6="accent6" hlink="hlink" folHlink="folHlink"/>
  <p:notesStyle>
    <a:lvl1pPr defTabSz="457200" latinLnBrk="0">
      <a:spcBef>
        <a:spcPts val="400"/>
      </a:spcBef>
      <a:defRPr sz="1200">
        <a:latin typeface="Arial"/>
        <a:ea typeface="+mj-ea"/>
        <a:cs typeface="Arial"/>
        <a:sym typeface="Calibri"/>
      </a:defRPr>
    </a:lvl1pPr>
    <a:lvl2pPr indent="228600" defTabSz="457200" latinLnBrk="0">
      <a:spcBef>
        <a:spcPts val="400"/>
      </a:spcBef>
      <a:defRPr sz="1200">
        <a:latin typeface="+mj-lt"/>
        <a:ea typeface="+mj-ea"/>
        <a:cs typeface="+mj-cs"/>
        <a:sym typeface="Calibri"/>
      </a:defRPr>
    </a:lvl2pPr>
    <a:lvl3pPr indent="457200" defTabSz="457200" latinLnBrk="0">
      <a:spcBef>
        <a:spcPts val="400"/>
      </a:spcBef>
      <a:defRPr sz="1200">
        <a:latin typeface="+mj-lt"/>
        <a:ea typeface="+mj-ea"/>
        <a:cs typeface="+mj-cs"/>
        <a:sym typeface="Calibri"/>
      </a:defRPr>
    </a:lvl3pPr>
    <a:lvl4pPr indent="685800" defTabSz="457200" latinLnBrk="0">
      <a:spcBef>
        <a:spcPts val="400"/>
      </a:spcBef>
      <a:defRPr sz="1200">
        <a:latin typeface="+mj-lt"/>
        <a:ea typeface="+mj-ea"/>
        <a:cs typeface="+mj-cs"/>
        <a:sym typeface="Calibri"/>
      </a:defRPr>
    </a:lvl4pPr>
    <a:lvl5pPr indent="914400" defTabSz="457200" latinLnBrk="0">
      <a:spcBef>
        <a:spcPts val="400"/>
      </a:spcBef>
      <a:defRPr sz="1200">
        <a:latin typeface="+mj-lt"/>
        <a:ea typeface="+mj-ea"/>
        <a:cs typeface="+mj-cs"/>
        <a:sym typeface="Calibri"/>
      </a:defRPr>
    </a:lvl5pPr>
    <a:lvl6pPr indent="1143000" defTabSz="457200" latinLnBrk="0">
      <a:spcBef>
        <a:spcPts val="400"/>
      </a:spcBef>
      <a:defRPr sz="1200">
        <a:latin typeface="+mj-lt"/>
        <a:ea typeface="+mj-ea"/>
        <a:cs typeface="+mj-cs"/>
        <a:sym typeface="Calibri"/>
      </a:defRPr>
    </a:lvl6pPr>
    <a:lvl7pPr indent="1371600" defTabSz="457200" latinLnBrk="0">
      <a:spcBef>
        <a:spcPts val="400"/>
      </a:spcBef>
      <a:defRPr sz="1200">
        <a:latin typeface="+mj-lt"/>
        <a:ea typeface="+mj-ea"/>
        <a:cs typeface="+mj-cs"/>
        <a:sym typeface="Calibri"/>
      </a:defRPr>
    </a:lvl7pPr>
    <a:lvl8pPr indent="1600200" defTabSz="457200" latinLnBrk="0">
      <a:spcBef>
        <a:spcPts val="400"/>
      </a:spcBef>
      <a:defRPr sz="1200">
        <a:latin typeface="+mj-lt"/>
        <a:ea typeface="+mj-ea"/>
        <a:cs typeface="+mj-cs"/>
        <a:sym typeface="Calibri"/>
      </a:defRPr>
    </a:lvl8pPr>
    <a:lvl9pPr indent="1828800" defTabSz="457200" latinLnBrk="0">
      <a:spcBef>
        <a:spcPts val="400"/>
      </a:spcBef>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7705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Cub Scouts</a:t>
            </a:r>
          </a:p>
          <a:p>
            <a:r>
              <a:rPr lang="en-US" dirty="0" smtClean="0"/>
              <a:t> </a:t>
            </a:r>
            <a:endParaRPr lang="en-US" b="0" i="0" dirty="0" smtClean="0">
              <a:latin typeface="Arial"/>
              <a:cs typeface="Arial"/>
            </a:endParaRPr>
          </a:p>
          <a:p>
            <a:r>
              <a:rPr lang="en-US" baseline="0" dirty="0" smtClean="0"/>
              <a:t>Beyond a virtual den meeting, which Narragansett Council has been hosting for those who can’t, here are some ways that a pack can stay engaged while social distancing</a:t>
            </a:r>
          </a:p>
          <a:p>
            <a:endParaRPr lang="en-US" baseline="0" dirty="0" smtClean="0"/>
          </a:p>
          <a:p>
            <a:pPr marL="171450" indent="-171450">
              <a:buFont typeface="Arial"/>
              <a:buChar char="•"/>
            </a:pPr>
            <a:r>
              <a:rPr lang="en-US" baseline="0" dirty="0" smtClean="0"/>
              <a:t>Virtual Scavenger Hunt: Give your Cub Scouts a</a:t>
            </a:r>
            <a:r>
              <a:rPr lang="en-US" dirty="0" smtClean="0"/>
              <a:t> list of items they can find in and around the house or neighborhood. </a:t>
            </a:r>
            <a:r>
              <a:rPr lang="en-US" dirty="0"/>
              <a:t>H</a:t>
            </a:r>
            <a:r>
              <a:rPr lang="en-US" dirty="0" smtClean="0"/>
              <a:t>ave them take  picture and share it. Can be done as one item a day or the entire list at once with a time limit </a:t>
            </a:r>
            <a:r>
              <a:rPr lang="en-US" smtClean="0"/>
              <a:t>to complete</a:t>
            </a:r>
            <a:endParaRPr lang="en-US" baseline="0" dirty="0" smtClean="0"/>
          </a:p>
          <a:p>
            <a:pPr marL="171450" indent="-171450">
              <a:buFont typeface="Arial"/>
              <a:buChar char="•"/>
            </a:pPr>
            <a:r>
              <a:rPr lang="en-US" baseline="0" dirty="0" smtClean="0"/>
              <a:t>30-day Challenges. Narragansett Council has some up on their virtual Scouting page and there are plenty of others on the web from other councils so no need to reinvent the wheel. Most based on Scouting revolve around Cub Scout adventures and thereby advancement. </a:t>
            </a:r>
          </a:p>
          <a:p>
            <a:pPr marL="171450" indent="-171450">
              <a:buFont typeface="Arial"/>
              <a:buChar char="•"/>
            </a:pPr>
            <a:r>
              <a:rPr lang="en-US" baseline="0" dirty="0" smtClean="0"/>
              <a:t>A backyard “hike” to explore the shapes, colors, or living things found within a certain area.</a:t>
            </a:r>
          </a:p>
          <a:p>
            <a:pPr marL="171450" indent="-171450">
              <a:buFont typeface="Arial"/>
              <a:buChar char="•"/>
            </a:pPr>
            <a:r>
              <a:rPr lang="en-US" baseline="0" dirty="0" smtClean="0"/>
              <a:t>Take a virtual field trip. There are a number of museums, aquariums, and zoos offering free virtual tours- Museum of Natural History in NYC, Smithsonian National Museum of Natural History, The Louvre, Seattle Aquarium, and the San Diego Zoo to name a few</a:t>
            </a:r>
          </a:p>
          <a:p>
            <a:pPr marL="0" indent="0">
              <a:buFont typeface="Arial"/>
              <a:buNone/>
            </a:pPr>
            <a:endParaRPr lang="en-US" baseline="0" dirty="0" smtClean="0"/>
          </a:p>
        </p:txBody>
      </p:sp>
    </p:spTree>
    <p:extLst>
      <p:ext uri="{BB962C8B-B14F-4D97-AF65-F5344CB8AC3E}">
        <p14:creationId xmlns:p14="http://schemas.microsoft.com/office/powerpoint/2010/main" val="3209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Scouts BSA</a:t>
            </a:r>
          </a:p>
          <a:p>
            <a:r>
              <a:rPr lang="en-US" dirty="0" smtClean="0"/>
              <a:t> </a:t>
            </a:r>
            <a:endParaRPr lang="en-US" b="0" i="0" dirty="0" smtClean="0">
              <a:latin typeface="Arial"/>
              <a:cs typeface="Arial"/>
            </a:endParaRPr>
          </a:p>
          <a:p>
            <a:r>
              <a:rPr lang="en-US" baseline="0" dirty="0" smtClean="0"/>
              <a:t>Beyond a virtual troop meeting, here are some ways that a troop can stay engaged while social distancing</a:t>
            </a:r>
          </a:p>
          <a:p>
            <a:endParaRPr lang="en-US" baseline="0" dirty="0" smtClean="0"/>
          </a:p>
          <a:p>
            <a:pPr marL="171450" indent="-171450">
              <a:buFont typeface="Arial"/>
              <a:buChar char="•"/>
            </a:pPr>
            <a:r>
              <a:rPr lang="en-US" baseline="0" dirty="0" smtClean="0"/>
              <a:t>Virtual Patrol Meetings</a:t>
            </a:r>
          </a:p>
          <a:p>
            <a:pPr marL="171450" indent="-171450">
              <a:buFont typeface="Arial"/>
              <a:buChar char="•"/>
            </a:pPr>
            <a:r>
              <a:rPr lang="en-US" baseline="0" dirty="0" smtClean="0"/>
              <a:t>Virtual Scavenger Hunt</a:t>
            </a:r>
          </a:p>
          <a:p>
            <a:pPr marL="171450" indent="-171450">
              <a:buFont typeface="Arial"/>
              <a:buChar char="•"/>
            </a:pPr>
            <a:r>
              <a:rPr lang="en-US" baseline="0" dirty="0" smtClean="0"/>
              <a:t>30-day Challenges</a:t>
            </a:r>
          </a:p>
          <a:p>
            <a:pPr marL="171450" indent="-171450">
              <a:buFont typeface="Arial"/>
              <a:buChar char="•"/>
            </a:pPr>
            <a:r>
              <a:rPr lang="en-US" baseline="0" dirty="0" smtClean="0"/>
              <a:t>Advancement</a:t>
            </a:r>
          </a:p>
          <a:p>
            <a:pPr marL="336550" lvl="1" indent="-171450">
              <a:buFont typeface="Arial"/>
              <a:buChar char="•"/>
            </a:pPr>
            <a:r>
              <a:rPr lang="en-US" baseline="0" dirty="0" smtClean="0"/>
              <a:t>As of 13 April 2020, the National Council has implemented temporary changes to rank requirements. Changes can be found at </a:t>
            </a:r>
            <a:r>
              <a:rPr lang="en-US" baseline="0" dirty="0" err="1" smtClean="0"/>
              <a:t>scouting.org</a:t>
            </a:r>
            <a:r>
              <a:rPr lang="en-US" baseline="0" dirty="0" smtClean="0"/>
              <a:t>/coronavirus/covid-19-faq/.</a:t>
            </a:r>
          </a:p>
          <a:p>
            <a:pPr marL="336550" lvl="1" indent="-171450">
              <a:buFont typeface="Arial"/>
              <a:buChar char="•"/>
            </a:pPr>
            <a:r>
              <a:rPr lang="en-US" baseline="0" dirty="0" smtClean="0"/>
              <a:t>Virtual Scoutmaster Conference</a:t>
            </a:r>
          </a:p>
          <a:p>
            <a:pPr marL="336550" lvl="1" indent="-171450">
              <a:buFont typeface="Arial"/>
              <a:buChar char="•"/>
            </a:pPr>
            <a:r>
              <a:rPr lang="en-US" baseline="0" dirty="0" smtClean="0"/>
              <a:t>Virtual Board of Review</a:t>
            </a:r>
          </a:p>
          <a:p>
            <a:pPr marL="336550" lvl="1" indent="-171450">
              <a:buFont typeface="Arial"/>
              <a:buChar char="•"/>
            </a:pPr>
            <a:r>
              <a:rPr lang="en-US" baseline="0" dirty="0" smtClean="0"/>
              <a:t>Virtual Merit Badge</a:t>
            </a:r>
          </a:p>
          <a:p>
            <a:pPr marL="336550" lvl="1" indent="-171450">
              <a:buFont typeface="Arial"/>
              <a:buChar char="•"/>
            </a:pPr>
            <a:r>
              <a:rPr lang="en-US" baseline="0" dirty="0" smtClean="0"/>
              <a:t>In the Guide to Advancement 2019, Section 8.0.1.6 Boards of Review Through Videoconferencing has requirements that can also be applied to virtual Scoutmaster conferences and some can also be applied to a virtual merit badge.</a:t>
            </a:r>
          </a:p>
          <a:p>
            <a:pPr marL="171450" indent="-171450">
              <a:buFont typeface="Arial"/>
              <a:buChar char="•"/>
            </a:pPr>
            <a:endParaRPr lang="en-US" baseline="0" dirty="0" smtClean="0"/>
          </a:p>
          <a:p>
            <a:r>
              <a:rPr lang="en-US" baseline="0" dirty="0" smtClean="0"/>
              <a:t>Let’s talk a bit more about running a virtual merit badge. Narragansett Council is offering several virtual merit badges during this time, and some troops are doing them on their own. Here are some thoughts and suggestions for successful virtual merit badges at the troop level.</a:t>
            </a:r>
          </a:p>
        </p:txBody>
      </p:sp>
    </p:spTree>
    <p:extLst>
      <p:ext uri="{BB962C8B-B14F-4D97-AF65-F5344CB8AC3E}">
        <p14:creationId xmlns:p14="http://schemas.microsoft.com/office/powerpoint/2010/main" val="3209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Scouts BSA</a:t>
            </a:r>
          </a:p>
          <a:p>
            <a:endParaRPr lang="en-US" dirty="0" smtClean="0"/>
          </a:p>
          <a:p>
            <a:r>
              <a:rPr lang="en-US" dirty="0" smtClean="0"/>
              <a:t>Merit </a:t>
            </a:r>
            <a:r>
              <a:rPr lang="en-US" smtClean="0"/>
              <a:t>Badge</a:t>
            </a:r>
            <a:r>
              <a:rPr lang="en-US" baseline="0" smtClean="0"/>
              <a:t> Program</a:t>
            </a:r>
            <a:endParaRPr lang="en-US" baseline="0" dirty="0" smtClean="0"/>
          </a:p>
        </p:txBody>
      </p:sp>
    </p:spTree>
    <p:extLst>
      <p:ext uri="{BB962C8B-B14F-4D97-AF65-F5344CB8AC3E}">
        <p14:creationId xmlns:p14="http://schemas.microsoft.com/office/powerpoint/2010/main" val="32098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All Units</a:t>
            </a:r>
            <a:endParaRPr lang="en-US" baseline="0" dirty="0" smtClean="0"/>
          </a:p>
          <a:p>
            <a:pPr marL="171450" indent="-171450">
              <a:buFont typeface="Arial"/>
              <a:buChar char="•"/>
            </a:pPr>
            <a:r>
              <a:rPr lang="en-US" baseline="0" dirty="0" smtClean="0"/>
              <a:t>Virtual Campout. Scouts can pitch their tent in their yard and connect via video conference of social media to share camp stories or what they cooked for dinner. In the morning the unit leader can conduct a virtual campsite inspection, judging for tent location, background, camp accessories, etc. Who was the camping buddy- a parent, sibling, family pet?</a:t>
            </a:r>
          </a:p>
          <a:p>
            <a:pPr marL="336550" lvl="1" indent="-171450">
              <a:buFont typeface="Arial"/>
              <a:buChar char="•"/>
            </a:pPr>
            <a:r>
              <a:rPr lang="en-US" baseline="0" dirty="0" smtClean="0"/>
              <a:t>This can help satisfy some</a:t>
            </a:r>
            <a:r>
              <a:rPr lang="en-US" dirty="0" smtClean="0"/>
              <a:t> advancement requirements in both Cub Scouts and Scouts BSA.</a:t>
            </a:r>
            <a:endParaRPr lang="en-US" baseline="0" dirty="0" smtClean="0"/>
          </a:p>
          <a:p>
            <a:pPr marL="171450" indent="-171450">
              <a:buFont typeface="Arial"/>
              <a:buChar char="•"/>
            </a:pPr>
            <a:r>
              <a:rPr lang="en-US" baseline="0" dirty="0" smtClean="0"/>
              <a:t>Virtual Campfire / Pack Meeting, have Scouts and families record themselves singing songs or doing skits and share to a central drive. Assemble in an order and show via videoconferencing back to unit.</a:t>
            </a:r>
          </a:p>
          <a:p>
            <a:pPr marL="171450" indent="-171450">
              <a:buFont typeface="Arial"/>
              <a:buChar char="•"/>
            </a:pPr>
            <a:r>
              <a:rPr lang="en-US" baseline="0" dirty="0" smtClean="0"/>
              <a:t>When using videoconferencing, all virtual campouts and activities should consist of as</a:t>
            </a:r>
            <a:r>
              <a:rPr lang="en-US" dirty="0" smtClean="0"/>
              <a:t> many elements found on a normal outdoor campout or activity as possible. All youth protection policies and digital safety guidelines must be followed.</a:t>
            </a:r>
            <a:endParaRPr lang="en-US" baseline="0" dirty="0" smtClean="0"/>
          </a:p>
          <a:p>
            <a:pPr marL="171450" indent="-171450">
              <a:buFont typeface="Arial"/>
              <a:buChar char="•"/>
            </a:pPr>
            <a:r>
              <a:rPr lang="en-US" baseline="0" dirty="0" smtClean="0"/>
              <a:t>Narragansett Council has developed an award for those Scouts who participate in virtual Scouting. The requirements can be found online at the council website: </a:t>
            </a:r>
            <a:r>
              <a:rPr lang="en-US" baseline="0" dirty="0" err="1" smtClean="0"/>
              <a:t>narragansettbsa.org</a:t>
            </a:r>
            <a:r>
              <a:rPr lang="en-US" baseline="0" dirty="0" smtClean="0"/>
              <a:t>/document/scouting-at-home/198527</a:t>
            </a:r>
          </a:p>
          <a:p>
            <a:pPr marL="171450" indent="-171450">
              <a:buFont typeface="Arial"/>
              <a:buChar char="•"/>
            </a:pPr>
            <a:r>
              <a:rPr lang="en-US" baseline="0" dirty="0" smtClean="0"/>
              <a:t>Training, being sequestered at home is a perfect time for all registered Scouters to make sure their YPT and Weather Hazard training is current. For those that haven’t done so, now it’s also a great time to take your position specific training, that includes committee members.</a:t>
            </a:r>
          </a:p>
          <a:p>
            <a:endParaRPr lang="en-US" baseline="0" dirty="0" smtClean="0"/>
          </a:p>
        </p:txBody>
      </p:sp>
    </p:spTree>
    <p:extLst>
      <p:ext uri="{BB962C8B-B14F-4D97-AF65-F5344CB8AC3E}">
        <p14:creationId xmlns:p14="http://schemas.microsoft.com/office/powerpoint/2010/main" val="3209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Membership</a:t>
            </a:r>
          </a:p>
          <a:p>
            <a:r>
              <a:rPr lang="en-US" dirty="0" smtClean="0"/>
              <a:t> </a:t>
            </a:r>
            <a:endParaRPr lang="en-US" b="0" i="0" dirty="0" smtClean="0">
              <a:latin typeface="Arial"/>
              <a:cs typeface="Arial"/>
            </a:endParaRPr>
          </a:p>
          <a:p>
            <a:r>
              <a:rPr lang="en-US" baseline="0" dirty="0" smtClean="0"/>
              <a:t>As we noted at the start of this presentation keeping your Scouts engaged during this pandemic is important for them and your unit. The more Scouts you retain, the stronger your unit will be once we can start the face-to-face meetings again. It’s difficult for youth to continue their sports or other school activities via videoconferencing, Scouting is a program that can adapt and overcome the challenge while keeping our youth engaged in pursuit of aims of character development, citizenship training, physical and mental fitness, and leadership development.</a:t>
            </a:r>
          </a:p>
          <a:p>
            <a:endParaRPr lang="en-US" baseline="0" dirty="0" smtClean="0"/>
          </a:p>
          <a:p>
            <a:r>
              <a:rPr lang="en-US" baseline="0" dirty="0" smtClean="0"/>
              <a:t>If your unit is maintaining a virtual program it’s still a good time to have your Scouts invite their friends to attend one of your unit meetings. It’s not hands on outdoors stuff yet, but it can start showing prospective Scouts and their families the other benefits of Scouting- the fun and camaraderie . Troops should be reaching out to packs and inviting their Webelos to attend a virtual troop meeting. It helps satisfy some rank requirements for the Webelos and the troop can continue to build relationships with their feeder packs.</a:t>
            </a:r>
          </a:p>
        </p:txBody>
      </p:sp>
    </p:spTree>
    <p:extLst>
      <p:ext uri="{BB962C8B-B14F-4D97-AF65-F5344CB8AC3E}">
        <p14:creationId xmlns:p14="http://schemas.microsoft.com/office/powerpoint/2010/main" val="3209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a:t>
            </a:r>
          </a:p>
          <a:p>
            <a:r>
              <a:rPr lang="en-US" dirty="0" smtClean="0"/>
              <a:t> </a:t>
            </a:r>
            <a:endParaRPr lang="en-US" b="0" i="0" dirty="0" smtClean="0">
              <a:latin typeface="Arial"/>
              <a:cs typeface="Arial"/>
            </a:endParaRPr>
          </a:p>
          <a:p>
            <a:r>
              <a:rPr lang="en-US" baseline="0" dirty="0" smtClean="0"/>
              <a:t>Now we’d like to hear from some of you who have pushed forward with a virtual program and how it’s working for you.</a:t>
            </a:r>
          </a:p>
        </p:txBody>
      </p:sp>
    </p:spTree>
    <p:extLst>
      <p:ext uri="{BB962C8B-B14F-4D97-AF65-F5344CB8AC3E}">
        <p14:creationId xmlns:p14="http://schemas.microsoft.com/office/powerpoint/2010/main" val="3209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smtClean="0"/>
          </a:p>
          <a:p>
            <a:pPr>
              <a:defRPr b="1"/>
            </a:pPr>
            <a:endParaRPr lang="en-US" b="0" dirty="0" smtClean="0"/>
          </a:p>
          <a:p>
            <a:pPr>
              <a:defRPr b="1"/>
            </a:pPr>
            <a:r>
              <a:rPr lang="en-US" b="0" dirty="0" smtClean="0"/>
              <a:t>Questions?</a:t>
            </a:r>
          </a:p>
        </p:txBody>
      </p:sp>
    </p:spTree>
    <p:extLst>
      <p:ext uri="{BB962C8B-B14F-4D97-AF65-F5344CB8AC3E}">
        <p14:creationId xmlns:p14="http://schemas.microsoft.com/office/powerpoint/2010/main" val="3209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hape 190"/>
          <p:cNvSpPr>
            <a:spLocks noGrp="1" noRot="1" noChangeAspect="1"/>
          </p:cNvSpPr>
          <p:nvPr>
            <p:ph type="sldImg"/>
          </p:nvPr>
        </p:nvSpPr>
        <p:spPr>
          <a:prstGeom prst="rect">
            <a:avLst/>
          </a:prstGeom>
        </p:spPr>
        <p:txBody>
          <a:bodyPr/>
          <a:lstStyle/>
          <a:p>
            <a:endParaRPr/>
          </a:p>
        </p:txBody>
      </p:sp>
      <p:sp>
        <p:nvSpPr>
          <p:cNvPr id="191" name="Shape 191"/>
          <p:cNvSpPr>
            <a:spLocks noGrp="1"/>
          </p:cNvSpPr>
          <p:nvPr>
            <p:ph type="body" sz="quarter" idx="1"/>
          </p:nvPr>
        </p:nvSpPr>
        <p:spPr>
          <a:prstGeom prst="rect">
            <a:avLst/>
          </a:prstGeom>
        </p:spPr>
        <p:txBody>
          <a:bodyPr/>
          <a:lstStyle/>
          <a:p>
            <a:pPr>
              <a:defRPr b="1"/>
            </a:pPr>
            <a:r>
              <a:t>Commissioner’s Minute – Two minutes</a:t>
            </a:r>
          </a:p>
          <a:p>
            <a:r>
              <a:t>This is the chance for the assistant district commissioner for roundtable, or others as appropriate, to give a meaningful thought regarding a point of the Scout Law, or other significant and uplifting message. The Commissioner’s Minute helps bring the general session to a close and transition to the program-specific breakouts. Explain that the next session will begin in a few minutes, and point out the locations.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noRot="1" noChangeAspect="1"/>
          </p:cNvSpPr>
          <p:nvPr>
            <p:ph type="sldImg"/>
          </p:nvPr>
        </p:nvSpPr>
        <p:spPr>
          <a:prstGeom prst="rect">
            <a:avLst/>
          </a:prstGeom>
        </p:spPr>
        <p:txBody>
          <a:bodyPr/>
          <a:lstStyle/>
          <a:p>
            <a:endParaRPr/>
          </a:p>
        </p:txBody>
      </p:sp>
      <p:sp>
        <p:nvSpPr>
          <p:cNvPr id="196" name="Shape 196"/>
          <p:cNvSpPr>
            <a:spLocks noGrp="1"/>
          </p:cNvSpPr>
          <p:nvPr>
            <p:ph type="body" sz="quarter" idx="1"/>
          </p:nvPr>
        </p:nvSpPr>
        <p:spPr>
          <a:prstGeom prst="rect">
            <a:avLst/>
          </a:prstGeom>
        </p:spPr>
        <p:txBody>
          <a:bodyPr/>
          <a:lstStyle>
            <a:lvl1pPr>
              <a:defRPr b="1"/>
            </a:lvl1pPr>
          </a:lstStyle>
          <a:p>
            <a:r>
              <a:t>Five minute to move to program areas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noRot="1" noChangeAspect="1"/>
          </p:cNvSpPr>
          <p:nvPr>
            <p:ph type="sldImg"/>
          </p:nvPr>
        </p:nvSpPr>
        <p:spPr>
          <a:prstGeom prst="rect">
            <a:avLst/>
          </a:prstGeom>
        </p:spPr>
        <p:txBody>
          <a:bodyPr/>
          <a:lstStyle/>
          <a:p>
            <a:endParaRPr/>
          </a:p>
        </p:txBody>
      </p:sp>
      <p:sp>
        <p:nvSpPr>
          <p:cNvPr id="121" name="Shape 121"/>
          <p:cNvSpPr>
            <a:spLocks noGrp="1"/>
          </p:cNvSpPr>
          <p:nvPr>
            <p:ph type="body" sz="quarter" idx="1"/>
          </p:nvPr>
        </p:nvSpPr>
        <p:spPr>
          <a:prstGeom prst="rect">
            <a:avLst/>
          </a:prstGeom>
        </p:spPr>
        <p:txBody>
          <a:bodyPr/>
          <a:lstStyle/>
          <a:p>
            <a:pPr>
              <a:defRPr b="1"/>
            </a:pPr>
            <a:r>
              <a:rPr dirty="0"/>
              <a:t>Welcome – One minute</a:t>
            </a:r>
          </a:p>
          <a:p>
            <a:r>
              <a:rPr dirty="0"/>
              <a:t>A program-specific roundtable commissioner or assistant district commissioner for roundtables calls the meeting to order and starts welcoming all participants to the meeting. Start on time. It is unfair to those who arrived on time to have to wait. Beginning with an enthusiastic greeting will set the tone for a fun evening of learning and fellowship.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a:defRPr b="1"/>
            </a:pPr>
            <a:r>
              <a:rPr dirty="0"/>
              <a:t>Prayer – One minute</a:t>
            </a:r>
          </a:p>
          <a:p>
            <a:r>
              <a:rPr dirty="0"/>
              <a:t>In keeping with the Scout’s duty to God, include a nonsectarian prayer in the general opening session. As some people aren’t comfortable praying in public, ensure success by asking a team member or participant in advance to offer the prayer. Begin with an appropriate introduction such as “prepare yourself for </a:t>
            </a:r>
            <a:r>
              <a:rPr dirty="0" smtClean="0"/>
              <a:t>prayer</a:t>
            </a:r>
            <a:r>
              <a:rPr lang="en-US" dirty="0" smtClean="0"/>
              <a:t> or reflection</a:t>
            </a:r>
            <a:r>
              <a:rPr dirty="0" smtClean="0"/>
              <a:t> </a:t>
            </a:r>
            <a:r>
              <a:rPr dirty="0"/>
              <a:t>as is your custom.” </a:t>
            </a:r>
            <a:endParaRPr lang="en-US" dirty="0" smtClean="0"/>
          </a:p>
          <a:p>
            <a:endParaRPr lang="en-US" dirty="0" smtClean="0"/>
          </a:p>
          <a:p>
            <a:r>
              <a:rPr lang="en-US" dirty="0" smtClean="0"/>
              <a:t>Images shown:</a:t>
            </a:r>
          </a:p>
          <a:p>
            <a:r>
              <a:rPr lang="en-US" dirty="0" smtClean="0"/>
              <a:t>Star of David</a:t>
            </a:r>
            <a:r>
              <a:rPr lang="en-US" baseline="0" dirty="0" smtClean="0"/>
              <a:t> (Judaism), Christian Cross (Christianity), Star &amp; Crescent (Islam)</a:t>
            </a:r>
          </a:p>
          <a:p>
            <a:r>
              <a:rPr lang="en-US" baseline="0" dirty="0" smtClean="0"/>
              <a:t>Flaming Chalice (Unitarian Universalism), </a:t>
            </a:r>
            <a:r>
              <a:rPr lang="en-US" baseline="0" dirty="0" err="1" smtClean="0"/>
              <a:t>Faravahar</a:t>
            </a:r>
            <a:r>
              <a:rPr lang="en-US" baseline="0" dirty="0" smtClean="0"/>
              <a:t> (Zoroastrianism)</a:t>
            </a:r>
          </a:p>
          <a:p>
            <a:r>
              <a:rPr lang="en-US" baseline="0" dirty="0" smtClean="0"/>
              <a:t>9-pointed Star (</a:t>
            </a:r>
            <a:r>
              <a:rPr lang="en-US" baseline="0" dirty="0" err="1" smtClean="0"/>
              <a:t>Bahá’i</a:t>
            </a:r>
            <a:r>
              <a:rPr lang="en-US" baseline="0" dirty="0" smtClean="0"/>
              <a:t>), Wheel of Dharma (Buddhism), Om (Hinduism), </a:t>
            </a:r>
            <a:r>
              <a:rPr lang="en-US" baseline="0" dirty="0" err="1" smtClean="0"/>
              <a:t>Taijitu</a:t>
            </a:r>
            <a:r>
              <a:rPr lang="en-US" baseline="0" dirty="0" smtClean="0"/>
              <a:t> (Taoism)</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noRot="1" noChangeAspect="1"/>
          </p:cNvSpPr>
          <p:nvPr>
            <p:ph type="sldImg"/>
          </p:nvPr>
        </p:nvSpPr>
        <p:spPr>
          <a:prstGeom prst="rect">
            <a:avLst/>
          </a:prstGeom>
        </p:spPr>
        <p:txBody>
          <a:bodyPr/>
          <a:lstStyle/>
          <a:p>
            <a:endParaRPr/>
          </a:p>
        </p:txBody>
      </p:sp>
      <p:sp>
        <p:nvSpPr>
          <p:cNvPr id="133" name="Shape 133"/>
          <p:cNvSpPr>
            <a:spLocks noGrp="1"/>
          </p:cNvSpPr>
          <p:nvPr>
            <p:ph type="body" sz="quarter" idx="1"/>
          </p:nvPr>
        </p:nvSpPr>
        <p:spPr>
          <a:prstGeom prst="rect">
            <a:avLst/>
          </a:prstGeom>
        </p:spPr>
        <p:txBody>
          <a:bodyPr/>
          <a:lstStyle/>
          <a:p>
            <a:pPr>
              <a:defRPr b="1"/>
            </a:pPr>
            <a:r>
              <a:t>Opening Ceremony – Two minutes</a:t>
            </a:r>
          </a:p>
          <a:p>
            <a:r>
              <a:t>Use a simple opening ceremony that leaders will be able to duplicate in their units. You may wish to delegate this opportunity to a particular pack or group, or use participants if appropriate. Use the U.S. flag to emphasize citizenship, respect for the flag, and character development. Other options, such as reciting the Scout Oath, Baden-Powell words of wisdom, celebrating the birthday of Scouting, or demonstrating alternate flag ceremonies, will provide ideas that unit leaders can use to liven up their unit programs.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prstGeom prst="rect">
            <a:avLst/>
          </a:prstGeom>
        </p:spPr>
        <p:txBody>
          <a:bodyPr/>
          <a:lstStyle/>
          <a:p>
            <a:endParaRPr/>
          </a:p>
        </p:txBody>
      </p:sp>
      <p:sp>
        <p:nvSpPr>
          <p:cNvPr id="145" name="Shape 145"/>
          <p:cNvSpPr>
            <a:spLocks noGrp="1"/>
          </p:cNvSpPr>
          <p:nvPr>
            <p:ph type="body" sz="quarter" idx="1"/>
          </p:nvPr>
        </p:nvSpPr>
        <p:spPr>
          <a:prstGeom prst="rect">
            <a:avLst/>
          </a:prstGeom>
        </p:spPr>
        <p:txBody>
          <a:bodyPr/>
          <a:lstStyle/>
          <a:p>
            <a:pPr>
              <a:defRPr b="1"/>
            </a:pPr>
            <a:endParaRPr lang="en-US" b="0" dirty="0" smtClean="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smtClean="0">
                <a:latin typeface="Arial"/>
                <a:cs typeface="Arial"/>
              </a:rPr>
              <a:t>We know that Scouting is important for our youth and has an impact on their future development. In this time of social distancing it is important to maintain a connection with our Scouts. Not only is it important for the Scouts but also for your units. If contact hasn’t been maintained there is a good possibility that a number of your Scouts will drift away. In a larger unit it may not seem to make a difference, but in a smaller unit it will.</a:t>
            </a:r>
          </a:p>
          <a:p>
            <a:pPr marL="0" marR="0" indent="0" defTabSz="457200" eaLnBrk="1" fontAlgn="auto" latinLnBrk="0" hangingPunct="1">
              <a:lnSpc>
                <a:spcPct val="100000"/>
              </a:lnSpc>
              <a:spcBef>
                <a:spcPts val="400"/>
              </a:spcBef>
              <a:spcAft>
                <a:spcPts val="0"/>
              </a:spcAft>
              <a:buClrTx/>
              <a:buSzTx/>
              <a:buFontTx/>
              <a:buNone/>
              <a:tabLst/>
              <a:defRPr/>
            </a:pPr>
            <a:endParaRPr lang="en-US" b="0" i="0" baseline="0" dirty="0" smtClean="0">
              <a:latin typeface="Arial"/>
              <a:cs typeface="Arial"/>
            </a:endParaRP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smtClean="0">
                <a:latin typeface="Arial"/>
                <a:cs typeface="Arial"/>
              </a:rPr>
              <a:t>Tonight we are going to be talking about how to maintain your units with virtual Scouting. We’ll cover: some of the platforms available for units to utilize; some tips on getting your meetings up and running as well as tips to keep in mind when setting up your “broadcast” space; programming ideas for units; and how to affect unit membership. In addition we want to hear from you as to how you are keeping your units functioning through this difficult time.</a:t>
            </a:r>
          </a:p>
          <a:p>
            <a:pPr marL="0" marR="0" indent="0" defTabSz="457200" eaLnBrk="1" fontAlgn="auto" latinLnBrk="0" hangingPunct="1">
              <a:lnSpc>
                <a:spcPct val="100000"/>
              </a:lnSpc>
              <a:spcBef>
                <a:spcPts val="400"/>
              </a:spcBef>
              <a:spcAft>
                <a:spcPts val="0"/>
              </a:spcAft>
              <a:buClrTx/>
              <a:buSzTx/>
              <a:buFontTx/>
              <a:buNone/>
              <a:tabLst/>
              <a:defRPr/>
            </a:pPr>
            <a:endParaRPr lang="en-US" b="0" i="0" baseline="0" dirty="0" smtClean="0">
              <a:latin typeface="Arial"/>
              <a:cs typeface="Arial"/>
            </a:endParaRP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smtClean="0">
                <a:latin typeface="Arial"/>
                <a:cs typeface="Arial"/>
              </a:rPr>
              <a:t>We will start with a brief discussion on some of </a:t>
            </a:r>
            <a:r>
              <a:rPr lang="en-US" b="0" i="0" baseline="0" smtClean="0">
                <a:latin typeface="Arial"/>
                <a:cs typeface="Arial"/>
              </a:rPr>
              <a:t>the videoconferencing </a:t>
            </a:r>
            <a:r>
              <a:rPr lang="en-US" b="0" i="0" baseline="0" dirty="0" smtClean="0">
                <a:latin typeface="Arial"/>
                <a:cs typeface="Arial"/>
              </a:rPr>
              <a:t>options available.</a:t>
            </a:r>
            <a:endParaRPr lang="en-US" b="0" i="0" dirty="0" smtClean="0">
              <a:latin typeface="Arial"/>
              <a:cs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Platform Options</a:t>
            </a:r>
          </a:p>
          <a:p>
            <a:r>
              <a:rPr lang="en-US" dirty="0" smtClean="0"/>
              <a:t> </a:t>
            </a:r>
            <a:endParaRPr lang="en-US" b="0" i="0" dirty="0" smtClean="0">
              <a:latin typeface="Arial"/>
              <a:cs typeface="Arial"/>
            </a:endParaRPr>
          </a:p>
          <a:p>
            <a:r>
              <a:rPr lang="en-US" baseline="0" dirty="0" smtClean="0"/>
              <a:t>Free platforms</a:t>
            </a:r>
          </a:p>
          <a:p>
            <a:r>
              <a:rPr lang="en-US" baseline="0" dirty="0" smtClean="0"/>
              <a:t>Cisco </a:t>
            </a:r>
            <a:r>
              <a:rPr lang="en-US" baseline="0" dirty="0" err="1" smtClean="0"/>
              <a:t>Webex</a:t>
            </a:r>
            <a:r>
              <a:rPr lang="en-US" baseline="0" dirty="0" smtClean="0"/>
              <a:t> Meetings Personal</a:t>
            </a:r>
          </a:p>
          <a:p>
            <a:pPr marL="171450" indent="-171450">
              <a:buFontTx/>
              <a:buChar char="-"/>
            </a:pPr>
            <a:r>
              <a:rPr lang="en-US" baseline="0" dirty="0" smtClean="0"/>
              <a:t>Normally limited to 50 participants max, raised to 100 during pandemic restrictions</a:t>
            </a:r>
          </a:p>
          <a:p>
            <a:pPr marL="171450" indent="-171450">
              <a:buFontTx/>
              <a:buChar char="-"/>
            </a:pPr>
            <a:r>
              <a:rPr lang="en-US" baseline="0" dirty="0" smtClean="0"/>
              <a:t>Normally limited to 40 minute meeting times, no limit during pandemic restrictions</a:t>
            </a:r>
          </a:p>
          <a:p>
            <a:pPr marL="0" indent="0">
              <a:buFontTx/>
              <a:buNone/>
            </a:pPr>
            <a:r>
              <a:rPr lang="en-US" baseline="0" dirty="0" smtClean="0"/>
              <a:t>Google Hangouts</a:t>
            </a:r>
          </a:p>
          <a:p>
            <a:pPr marL="171450" indent="-171450">
              <a:buFontTx/>
              <a:buChar char="-"/>
            </a:pPr>
            <a:r>
              <a:rPr lang="en-US" baseline="0" dirty="0" smtClean="0"/>
              <a:t>Limited to 10 participants</a:t>
            </a:r>
          </a:p>
          <a:p>
            <a:pPr marL="0" indent="0">
              <a:buFontTx/>
              <a:buNone/>
            </a:pPr>
            <a:r>
              <a:rPr lang="en-US" baseline="0" dirty="0" smtClean="0"/>
              <a:t>G Suite for </a:t>
            </a:r>
            <a:r>
              <a:rPr lang="en-US" baseline="0" dirty="0" err="1" smtClean="0"/>
              <a:t>NonProfits</a:t>
            </a:r>
            <a:r>
              <a:rPr lang="en-US" baseline="0" dirty="0" smtClean="0"/>
              <a:t>, includes Hangout Meet</a:t>
            </a:r>
          </a:p>
          <a:p>
            <a:pPr marL="171450" indent="-171450">
              <a:buFontTx/>
              <a:buChar char="-"/>
            </a:pPr>
            <a:r>
              <a:rPr lang="en-US" baseline="0" dirty="0" smtClean="0"/>
              <a:t>Must apply for account</a:t>
            </a:r>
          </a:p>
          <a:p>
            <a:pPr marL="171450" indent="-171450">
              <a:buFontTx/>
              <a:buChar char="-"/>
            </a:pPr>
            <a:r>
              <a:rPr lang="en-US" baseline="0" dirty="0" smtClean="0"/>
              <a:t>Hangout Meet videoconferencing is limited to 100 participants</a:t>
            </a:r>
          </a:p>
          <a:p>
            <a:pPr marL="0" indent="0">
              <a:buFontTx/>
              <a:buNone/>
            </a:pPr>
            <a:r>
              <a:rPr lang="en-US" baseline="0" dirty="0" smtClean="0"/>
              <a:t>Skype</a:t>
            </a:r>
          </a:p>
          <a:p>
            <a:pPr marL="171450" indent="-171450">
              <a:buFontTx/>
              <a:buChar char="-"/>
            </a:pPr>
            <a:r>
              <a:rPr lang="en-US" baseline="0" dirty="0" smtClean="0"/>
              <a:t>Limited to 50 participants</a:t>
            </a:r>
          </a:p>
          <a:p>
            <a:pPr marL="0" indent="0">
              <a:buFontTx/>
              <a:buNone/>
            </a:pPr>
            <a:r>
              <a:rPr lang="en-US" baseline="0" dirty="0" smtClean="0"/>
              <a:t>Zoom Basic</a:t>
            </a:r>
          </a:p>
          <a:p>
            <a:pPr marL="171450" indent="-171450">
              <a:buFontTx/>
              <a:buChar char="-"/>
            </a:pPr>
            <a:r>
              <a:rPr lang="en-US" baseline="0" dirty="0" smtClean="0"/>
              <a:t>Limited to 100 participants</a:t>
            </a:r>
          </a:p>
          <a:p>
            <a:pPr marL="171450" indent="-171450">
              <a:buFontTx/>
              <a:buChar char="-"/>
            </a:pPr>
            <a:r>
              <a:rPr lang="en-US" baseline="0" dirty="0" smtClean="0"/>
              <a:t>Limited to 40 minute meeting time for groups of 3 or more</a:t>
            </a:r>
          </a:p>
          <a:p>
            <a:pPr marL="171450" indent="-171450">
              <a:buFontTx/>
              <a:buChar char="-"/>
            </a:pPr>
            <a:endParaRPr lang="en-US" baseline="0" dirty="0" smtClean="0"/>
          </a:p>
        </p:txBody>
      </p:sp>
    </p:spTree>
    <p:extLst>
      <p:ext uri="{BB962C8B-B14F-4D97-AF65-F5344CB8AC3E}">
        <p14:creationId xmlns:p14="http://schemas.microsoft.com/office/powerpoint/2010/main" val="3209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Platform Options</a:t>
            </a:r>
          </a:p>
          <a:p>
            <a:r>
              <a:rPr lang="en-US" dirty="0" smtClean="0"/>
              <a:t> </a:t>
            </a:r>
            <a:endParaRPr lang="en-US" b="0" i="0" dirty="0" smtClean="0">
              <a:latin typeface="Arial"/>
              <a:cs typeface="Arial"/>
            </a:endParaRPr>
          </a:p>
          <a:p>
            <a:r>
              <a:rPr lang="en-US" baseline="0" dirty="0" smtClean="0"/>
              <a:t>Paid platforms</a:t>
            </a:r>
          </a:p>
          <a:p>
            <a:r>
              <a:rPr lang="en-US" baseline="0" dirty="0" smtClean="0"/>
              <a:t>Cisco </a:t>
            </a:r>
            <a:r>
              <a:rPr lang="en-US" baseline="0" dirty="0" err="1" smtClean="0"/>
              <a:t>Webex</a:t>
            </a:r>
            <a:r>
              <a:rPr lang="en-US" baseline="0" dirty="0" smtClean="0"/>
              <a:t> Meetings Starter $13.50 / month</a:t>
            </a:r>
          </a:p>
          <a:p>
            <a:pPr marL="171450" indent="-171450">
              <a:buFontTx/>
              <a:buChar char="-"/>
            </a:pPr>
            <a:r>
              <a:rPr lang="en-US" baseline="0" dirty="0" smtClean="0"/>
              <a:t>Limited to 50 participants max</a:t>
            </a:r>
          </a:p>
          <a:p>
            <a:pPr marL="0" indent="0">
              <a:buFontTx/>
              <a:buNone/>
            </a:pPr>
            <a:r>
              <a:rPr lang="en-US" baseline="0" dirty="0" smtClean="0"/>
              <a:t>G Suite Basic, includes Hangout Meet $6.00 / month</a:t>
            </a:r>
          </a:p>
          <a:p>
            <a:pPr marL="171450" indent="-171450">
              <a:buFontTx/>
              <a:buChar char="-"/>
            </a:pPr>
            <a:r>
              <a:rPr lang="en-US" baseline="0" dirty="0" smtClean="0"/>
              <a:t>Hangout Meet videoconferencing is limited to 100 participants</a:t>
            </a:r>
          </a:p>
          <a:p>
            <a:pPr marL="0" indent="0">
              <a:buFontTx/>
              <a:buNone/>
            </a:pPr>
            <a:r>
              <a:rPr lang="en-US" baseline="0" dirty="0" err="1" smtClean="0"/>
              <a:t>GoToMeeting</a:t>
            </a:r>
            <a:r>
              <a:rPr lang="en-US" baseline="0" dirty="0" smtClean="0"/>
              <a:t> Pro $14 / month</a:t>
            </a:r>
          </a:p>
          <a:p>
            <a:pPr marL="171450" indent="-171450">
              <a:buFontTx/>
              <a:buChar char="-"/>
            </a:pPr>
            <a:r>
              <a:rPr lang="en-US" baseline="0" dirty="0" smtClean="0"/>
              <a:t>Limited to 150 participants</a:t>
            </a:r>
          </a:p>
          <a:p>
            <a:pPr marL="0" indent="0">
              <a:buFontTx/>
              <a:buNone/>
            </a:pPr>
            <a:r>
              <a:rPr lang="en-US" baseline="0" dirty="0" smtClean="0"/>
              <a:t>Zoom Pro $14.99 / month</a:t>
            </a:r>
          </a:p>
          <a:p>
            <a:pPr marL="171450" indent="-171450">
              <a:buFontTx/>
              <a:buChar char="-"/>
            </a:pPr>
            <a:r>
              <a:rPr lang="en-US" baseline="0" dirty="0" smtClean="0"/>
              <a:t>Limited to 100 participants</a:t>
            </a:r>
          </a:p>
          <a:p>
            <a:pPr marL="171450" indent="-171450">
              <a:buFontTx/>
              <a:buChar char="-"/>
            </a:pPr>
            <a:endParaRPr lang="en-US" baseline="0" dirty="0" smtClean="0"/>
          </a:p>
          <a:p>
            <a:pPr marL="0" indent="0">
              <a:buFontTx/>
              <a:buNone/>
            </a:pPr>
            <a:r>
              <a:rPr lang="en-US" baseline="0" dirty="0" smtClean="0"/>
              <a:t>There are additional options for increased number participants with these programs, but these should meet the needs of most units.</a:t>
            </a:r>
          </a:p>
        </p:txBody>
      </p:sp>
    </p:spTree>
    <p:extLst>
      <p:ext uri="{BB962C8B-B14F-4D97-AF65-F5344CB8AC3E}">
        <p14:creationId xmlns:p14="http://schemas.microsoft.com/office/powerpoint/2010/main" val="3209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Virtual Meetings</a:t>
            </a:r>
          </a:p>
          <a:p>
            <a:r>
              <a:rPr lang="en-US" dirty="0" smtClean="0"/>
              <a:t> </a:t>
            </a:r>
            <a:endParaRPr lang="en-US" b="0" i="0" dirty="0" smtClean="0">
              <a:latin typeface="Arial"/>
              <a:cs typeface="Arial"/>
            </a:endParaRPr>
          </a:p>
          <a:p>
            <a:r>
              <a:rPr lang="en-US" baseline="0" dirty="0" smtClean="0"/>
              <a:t>Pre-First Virtual Meeting</a:t>
            </a:r>
          </a:p>
          <a:p>
            <a:pPr marL="171450" indent="-171450">
              <a:buFont typeface="Arial"/>
              <a:buChar char="•"/>
            </a:pPr>
            <a:r>
              <a:rPr lang="en-US" baseline="0" dirty="0" smtClean="0"/>
              <a:t>Maintain your unit planning meetings— the unit committee, den leaders, PLC. Determine the platform that your unit wants to use or test a few with you planning meetings before engaging all Scouts.</a:t>
            </a:r>
          </a:p>
          <a:p>
            <a:pPr marL="171450" indent="-171450">
              <a:buFont typeface="Arial"/>
              <a:buChar char="•"/>
            </a:pPr>
            <a:r>
              <a:rPr lang="en-US" baseline="0" dirty="0" smtClean="0"/>
              <a:t>Develop a plan for the meetings. It’s suggested you keep as close to a normal schedule as possible. Use the same meeting day and time. If it works, maybe move to an earlier time on the same day.</a:t>
            </a:r>
          </a:p>
          <a:p>
            <a:pPr marL="171450" indent="-171450">
              <a:buFont typeface="Arial"/>
              <a:buChar char="•"/>
            </a:pPr>
            <a:r>
              <a:rPr lang="en-US" baseline="0" dirty="0" smtClean="0"/>
              <a:t>Communicate with your families the schedule of meetings, platform to be used, and links to join the meeting.</a:t>
            </a:r>
          </a:p>
          <a:p>
            <a:pPr marL="171450" indent="-171450">
              <a:buFont typeface="Arial"/>
              <a:buChar char="•"/>
            </a:pPr>
            <a:r>
              <a:rPr lang="en-US" baseline="0" dirty="0" smtClean="0"/>
              <a:t>Setup your home “broadcasting” space</a:t>
            </a:r>
          </a:p>
          <a:p>
            <a:pPr marL="395288" lvl="1" indent="-171450">
              <a:spcBef>
                <a:spcPts val="0"/>
              </a:spcBef>
              <a:buFont typeface="Arial"/>
              <a:buChar char="•"/>
            </a:pPr>
            <a:r>
              <a:rPr lang="en-US" baseline="0" dirty="0" smtClean="0"/>
              <a:t>Best not to have a window behind you. Daylight from the back can cast you in shadow.</a:t>
            </a:r>
          </a:p>
          <a:p>
            <a:pPr marL="395288" lvl="1" indent="-171450">
              <a:spcBef>
                <a:spcPts val="0"/>
              </a:spcBef>
              <a:buFont typeface="Arial"/>
              <a:buChar char="•"/>
            </a:pPr>
            <a:r>
              <a:rPr lang="en-US" baseline="0" dirty="0" smtClean="0"/>
              <a:t>Make sure the space behind you has no inappropriate items for a Scouting meeting, i.e. open beet bottles, etc.</a:t>
            </a:r>
          </a:p>
          <a:p>
            <a:pPr marL="395288" lvl="1" indent="-171450">
              <a:spcBef>
                <a:spcPts val="0"/>
              </a:spcBef>
              <a:buFont typeface="Arial"/>
              <a:buChar char="•"/>
            </a:pPr>
            <a:r>
              <a:rPr lang="en-US" baseline="0" dirty="0" smtClean="0"/>
              <a:t>Try to have the space as uncluttered as possible</a:t>
            </a:r>
          </a:p>
          <a:p>
            <a:pPr marL="171450" indent="-171450">
              <a:buFont typeface="Arial"/>
              <a:buChar char="•"/>
            </a:pPr>
            <a:r>
              <a:rPr lang="en-US" baseline="0" dirty="0" smtClean="0"/>
              <a:t>Make sure you know how to use the features of the platform you have selected.</a:t>
            </a:r>
          </a:p>
        </p:txBody>
      </p:sp>
    </p:spTree>
    <p:extLst>
      <p:ext uri="{BB962C8B-B14F-4D97-AF65-F5344CB8AC3E}">
        <p14:creationId xmlns:p14="http://schemas.microsoft.com/office/powerpoint/2010/main" val="3209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Virtual Scouting: Virtual Meetings</a:t>
            </a:r>
          </a:p>
          <a:p>
            <a:r>
              <a:rPr lang="en-US" dirty="0" smtClean="0"/>
              <a:t> </a:t>
            </a:r>
            <a:endParaRPr lang="en-US" b="0" i="0" dirty="0" smtClean="0">
              <a:latin typeface="Arial"/>
              <a:cs typeface="Arial"/>
            </a:endParaRPr>
          </a:p>
          <a:p>
            <a:r>
              <a:rPr lang="en-US" baseline="0" dirty="0" smtClean="0"/>
              <a:t>Conducting Your Virtual Meeting</a:t>
            </a:r>
          </a:p>
          <a:p>
            <a:pPr marL="171450" indent="-171450">
              <a:buFont typeface="Arial"/>
              <a:buChar char="•"/>
            </a:pPr>
            <a:r>
              <a:rPr lang="en-US" baseline="0" dirty="0" smtClean="0"/>
              <a:t>Ensure you have two-deep leadership with at least two registered Scouters. If females are participating in the virtual meeting, at least one of the Scouters should be a female over the age of 21.</a:t>
            </a:r>
          </a:p>
          <a:p>
            <a:pPr marL="171450" indent="-171450">
              <a:buFont typeface="Arial"/>
              <a:buChar char="•"/>
            </a:pPr>
            <a:r>
              <a:rPr lang="en-US" baseline="0" dirty="0" smtClean="0"/>
              <a:t>Have at least one co-host to help manage the meeting.</a:t>
            </a:r>
          </a:p>
          <a:p>
            <a:pPr marL="171450" indent="-171450">
              <a:buFont typeface="Arial"/>
              <a:buChar char="•"/>
            </a:pPr>
            <a:r>
              <a:rPr lang="en-US" baseline="0" dirty="0" smtClean="0"/>
              <a:t>Open your meeting 10-15 minutes early to make sure everyone can get their technology in order.</a:t>
            </a:r>
          </a:p>
          <a:p>
            <a:pPr marL="171450" indent="-171450">
              <a:spcBef>
                <a:spcPts val="0"/>
              </a:spcBef>
              <a:buFont typeface="Arial"/>
              <a:buChar char="•"/>
            </a:pPr>
            <a:r>
              <a:rPr lang="en-US" baseline="0" dirty="0" smtClean="0"/>
              <a:t>Keep the meeting structure as close to normal as possible.</a:t>
            </a:r>
          </a:p>
          <a:p>
            <a:pPr marL="336550" lvl="1" indent="-171450">
              <a:spcBef>
                <a:spcPts val="0"/>
              </a:spcBef>
              <a:buFont typeface="Arial"/>
              <a:buChar char="•"/>
            </a:pPr>
            <a:r>
              <a:rPr lang="en-US" baseline="0" dirty="0" smtClean="0"/>
              <a:t>A gathering activity as they log-in to the meeting.</a:t>
            </a:r>
          </a:p>
          <a:p>
            <a:pPr marL="336550" lvl="1" indent="-171450">
              <a:spcBef>
                <a:spcPts val="0"/>
              </a:spcBef>
              <a:buFont typeface="Arial"/>
              <a:buChar char="•"/>
            </a:pPr>
            <a:r>
              <a:rPr lang="en-US" baseline="0" dirty="0" smtClean="0"/>
              <a:t>An opening</a:t>
            </a:r>
          </a:p>
          <a:p>
            <a:pPr marL="336550" lvl="1" indent="-171450">
              <a:spcBef>
                <a:spcPts val="0"/>
              </a:spcBef>
              <a:buFont typeface="Arial"/>
              <a:buChar char="•"/>
            </a:pPr>
            <a:r>
              <a:rPr lang="en-US" baseline="0" dirty="0" smtClean="0"/>
              <a:t>Activity time</a:t>
            </a:r>
          </a:p>
          <a:p>
            <a:pPr marL="336550" lvl="1" indent="-171450">
              <a:spcBef>
                <a:spcPts val="0"/>
              </a:spcBef>
              <a:buFont typeface="Arial"/>
              <a:buChar char="•"/>
            </a:pPr>
            <a:r>
              <a:rPr lang="en-US" baseline="0" dirty="0" smtClean="0"/>
              <a:t>Closing</a:t>
            </a:r>
          </a:p>
          <a:p>
            <a:pPr marL="171450" indent="-171450">
              <a:buFont typeface="Arial"/>
              <a:buChar char="•"/>
            </a:pPr>
            <a:r>
              <a:rPr lang="en-US" baseline="0" dirty="0" smtClean="0"/>
              <a:t>If you are going to be recording your meetings you need to get parental permission to record any youth.</a:t>
            </a:r>
          </a:p>
          <a:p>
            <a:endParaRPr lang="en-US" baseline="0" dirty="0" smtClean="0"/>
          </a:p>
        </p:txBody>
      </p:sp>
    </p:spTree>
    <p:extLst>
      <p:ext uri="{BB962C8B-B14F-4D97-AF65-F5344CB8AC3E}">
        <p14:creationId xmlns:p14="http://schemas.microsoft.com/office/powerpoint/2010/main" val="32098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5.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9.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sp>
        <p:nvSpPr>
          <p:cNvPr id="16"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17"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18" name="Picture 12" descr="Picture 12"/>
          <p:cNvPicPr>
            <a:picLocks noChangeAspect="1"/>
          </p:cNvPicPr>
          <p:nvPr/>
        </p:nvPicPr>
        <p:blipFill>
          <a:blip r:embed="rId3">
            <a:extLst/>
          </a:blip>
          <a:stretch>
            <a:fillRect/>
          </a:stretch>
        </p:blipFill>
        <p:spPr>
          <a:xfrm>
            <a:off x="219075" y="274638"/>
            <a:ext cx="1663700" cy="1905001"/>
          </a:xfrm>
          <a:prstGeom prst="rect">
            <a:avLst/>
          </a:prstGeom>
          <a:ln w="12700">
            <a:miter lim="400000"/>
          </a:ln>
        </p:spPr>
      </p:pic>
      <p:pic>
        <p:nvPicPr>
          <p:cNvPr id="19"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20"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1" y="5491162"/>
            <a:ext cx="2128839" cy="1366838"/>
          </a:xfrm>
          <a:prstGeom prst="rect">
            <a:avLst/>
          </a:prstGeom>
          <a:ln w="12700">
            <a:miter lim="400000"/>
          </a:ln>
        </p:spPr>
      </p:pic>
      <p:sp>
        <p:nvSpPr>
          <p:cNvPr id="21" name="Title Text"/>
          <p:cNvSpPr txBox="1">
            <a:spLocks noGrp="1"/>
          </p:cNvSpPr>
          <p:nvPr>
            <p:ph type="title"/>
          </p:nvPr>
        </p:nvSpPr>
        <p:spPr>
          <a:xfrm>
            <a:off x="2408176" y="0"/>
            <a:ext cx="6278625" cy="2110258"/>
          </a:xfrm>
          <a:prstGeom prst="rect">
            <a:avLst/>
          </a:prstGeom>
        </p:spPr>
        <p:txBody>
          <a:bodyPr>
            <a:normAutofit/>
          </a:bodyPr>
          <a:lstStyle>
            <a:lvl1pPr>
              <a:defRPr sz="4000"/>
            </a:lvl1pPr>
          </a:lstStyle>
          <a:p>
            <a:r>
              <a:t>Title Text</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9"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30"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31" name="Picture 12" descr="Picture 12"/>
          <p:cNvPicPr>
            <a:picLocks noChangeAspect="1"/>
          </p:cNvPicPr>
          <p:nvPr/>
        </p:nvPicPr>
        <p:blipFill>
          <a:blip r:embed="rId3">
            <a:extLst/>
          </a:blip>
          <a:stretch>
            <a:fillRect/>
          </a:stretch>
        </p:blipFill>
        <p:spPr>
          <a:xfrm>
            <a:off x="219075" y="274638"/>
            <a:ext cx="1663700" cy="1905001"/>
          </a:xfrm>
          <a:prstGeom prst="rect">
            <a:avLst/>
          </a:prstGeom>
          <a:ln w="12700">
            <a:miter lim="400000"/>
          </a:ln>
        </p:spPr>
      </p:pic>
      <p:pic>
        <p:nvPicPr>
          <p:cNvPr id="32"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33"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1162"/>
            <a:ext cx="2136775" cy="1366838"/>
          </a:xfrm>
          <a:prstGeom prst="rect">
            <a:avLst/>
          </a:prstGeom>
          <a:ln w="12700">
            <a:miter lim="400000"/>
          </a:ln>
        </p:spPr>
      </p:pic>
      <p:sp>
        <p:nvSpPr>
          <p:cNvPr id="34"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35" name="Body Level One…"/>
          <p:cNvSpPr txBox="1">
            <a:spLocks noGrp="1"/>
          </p:cNvSpPr>
          <p:nvPr>
            <p:ph type="body" idx="1"/>
          </p:nvPr>
        </p:nvSpPr>
        <p:spPr>
          <a:xfrm>
            <a:off x="2408238" y="1600200"/>
            <a:ext cx="6278563"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36" name="Slide Number"/>
          <p:cNvSpPr txBox="1">
            <a:spLocks noGrp="1"/>
          </p:cNvSpPr>
          <p:nvPr>
            <p:ph type="sldNum" sz="quarter" idx="2"/>
          </p:nvPr>
        </p:nvSpPr>
        <p:spPr>
          <a:xfrm>
            <a:off x="8854147" y="6569392"/>
            <a:ext cx="245404" cy="243841"/>
          </a:xfrm>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43"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44"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45" name="Picture 12" descr="Picture 12"/>
          <p:cNvPicPr>
            <a:picLocks noChangeAspect="1"/>
          </p:cNvPicPr>
          <p:nvPr/>
        </p:nvPicPr>
        <p:blipFill>
          <a:blip r:embed="rId3">
            <a:extLst/>
          </a:blip>
          <a:stretch>
            <a:fillRect/>
          </a:stretch>
        </p:blipFill>
        <p:spPr>
          <a:xfrm>
            <a:off x="219075" y="274638"/>
            <a:ext cx="1663700" cy="1905001"/>
          </a:xfrm>
          <a:prstGeom prst="rect">
            <a:avLst/>
          </a:prstGeom>
          <a:ln w="12700">
            <a:miter lim="400000"/>
          </a:ln>
        </p:spPr>
      </p:pic>
      <p:pic>
        <p:nvPicPr>
          <p:cNvPr id="46"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47"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1162"/>
            <a:ext cx="2135189" cy="1366838"/>
          </a:xfrm>
          <a:prstGeom prst="rect">
            <a:avLst/>
          </a:prstGeom>
          <a:ln w="12700">
            <a:miter lim="400000"/>
          </a:ln>
        </p:spPr>
      </p:pic>
      <p:sp>
        <p:nvSpPr>
          <p:cNvPr id="48"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49" name="Body Level One…"/>
          <p:cNvSpPr txBox="1">
            <a:spLocks noGrp="1"/>
          </p:cNvSpPr>
          <p:nvPr>
            <p:ph type="body" sz="half" idx="1"/>
          </p:nvPr>
        </p:nvSpPr>
        <p:spPr>
          <a:xfrm>
            <a:off x="2408177" y="1600200"/>
            <a:ext cx="3002023" cy="4525963"/>
          </a:xfrm>
          <a:prstGeom prst="rect">
            <a:avLst/>
          </a:prstGeom>
        </p:spPr>
        <p:txBody>
          <a:bodyPr>
            <a:normAutofit/>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7"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58"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59" name="Picture 12" descr="Picture 12"/>
          <p:cNvPicPr>
            <a:picLocks noChangeAspect="1"/>
          </p:cNvPicPr>
          <p:nvPr/>
        </p:nvPicPr>
        <p:blipFill>
          <a:blip r:embed="rId3">
            <a:extLst/>
          </a:blip>
          <a:stretch>
            <a:fillRect/>
          </a:stretch>
        </p:blipFill>
        <p:spPr>
          <a:xfrm>
            <a:off x="219075" y="274638"/>
            <a:ext cx="1663700" cy="1905001"/>
          </a:xfrm>
          <a:prstGeom prst="rect">
            <a:avLst/>
          </a:prstGeom>
          <a:ln w="12700">
            <a:miter lim="400000"/>
          </a:ln>
        </p:spPr>
      </p:pic>
      <p:pic>
        <p:nvPicPr>
          <p:cNvPr id="60"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61" name="Picture 10" descr="Picture 10"/>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9100"/>
            <a:ext cx="2149475" cy="1450975"/>
          </a:xfrm>
          <a:prstGeom prst="rect">
            <a:avLst/>
          </a:prstGeom>
          <a:ln w="12700">
            <a:miter lim="400000"/>
          </a:ln>
        </p:spPr>
      </p:pic>
      <p:sp>
        <p:nvSpPr>
          <p:cNvPr id="62"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63" name="Body Level One…"/>
          <p:cNvSpPr txBox="1">
            <a:spLocks noGrp="1"/>
          </p:cNvSpPr>
          <p:nvPr>
            <p:ph type="body" sz="quarter" idx="1"/>
          </p:nvPr>
        </p:nvSpPr>
        <p:spPr>
          <a:xfrm>
            <a:off x="2410042" y="1679607"/>
            <a:ext cx="2967347" cy="639763"/>
          </a:xfrm>
          <a:prstGeom prst="rect">
            <a:avLst/>
          </a:prstGeom>
        </p:spPr>
        <p:txBody>
          <a:bodyPr anchor="b">
            <a:normAutofit/>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64" name="Text Placeholder 4"/>
          <p:cNvSpPr>
            <a:spLocks noGrp="1"/>
          </p:cNvSpPr>
          <p:nvPr>
            <p:ph type="body" sz="quarter" idx="13"/>
          </p:nvPr>
        </p:nvSpPr>
        <p:spPr>
          <a:xfrm>
            <a:off x="5680154" y="1679607"/>
            <a:ext cx="3006646" cy="639763"/>
          </a:xfrm>
          <a:prstGeom prst="rect">
            <a:avLst/>
          </a:prstGeom>
        </p:spPr>
        <p:txBody>
          <a:bodyPr anchor="b">
            <a:normAutofit/>
          </a:bodyPr>
          <a:lstStyle/>
          <a:p>
            <a:pPr marL="0" indent="0">
              <a:buSzTx/>
              <a:buFontTx/>
              <a:buNone/>
            </a:pPr>
            <a:endParaRPr/>
          </a:p>
        </p:txBody>
      </p:sp>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2"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73"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74" name="Picture 12" descr="Picture 12"/>
          <p:cNvPicPr>
            <a:picLocks noChangeAspect="1"/>
          </p:cNvPicPr>
          <p:nvPr/>
        </p:nvPicPr>
        <p:blipFill>
          <a:blip r:embed="rId3">
            <a:extLst/>
          </a:blip>
          <a:stretch>
            <a:fillRect/>
          </a:stretch>
        </p:blipFill>
        <p:spPr>
          <a:xfrm>
            <a:off x="219075" y="274638"/>
            <a:ext cx="1663700" cy="1905001"/>
          </a:xfrm>
          <a:prstGeom prst="rect">
            <a:avLst/>
          </a:prstGeom>
          <a:ln w="12700">
            <a:miter lim="400000"/>
          </a:ln>
        </p:spPr>
      </p:pic>
      <p:pic>
        <p:nvPicPr>
          <p:cNvPr id="75"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76" name="Picture 10" descr="Picture 10"/>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9100"/>
            <a:ext cx="2141539" cy="1450975"/>
          </a:xfrm>
          <a:prstGeom prst="rect">
            <a:avLst/>
          </a:prstGeom>
          <a:ln w="12700">
            <a:miter lim="400000"/>
          </a:ln>
        </p:spPr>
      </p:pic>
      <p:sp>
        <p:nvSpPr>
          <p:cNvPr id="77"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7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8" Type="http://schemas.openxmlformats.org/officeDocument/2006/relationships/image" Target="../media/image1.png"/><Relationship Id="rId9" Type="http://schemas.openxmlformats.org/officeDocument/2006/relationships/image" Target="../media/image2.png"/><Relationship Id="rId10" Type="http://schemas.openxmlformats.org/officeDocument/2006/relationships/image" Target="../media/image3.png"/><Relationship Id="rId11"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3" name="Picture 9" descr="Picture 9"/>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4" name="Picture 12" descr="Picture 12"/>
          <p:cNvPicPr>
            <a:picLocks noChangeAspect="1"/>
          </p:cNvPicPr>
          <p:nvPr/>
        </p:nvPicPr>
        <p:blipFill>
          <a:blip r:embed="rId9">
            <a:extLst/>
          </a:blip>
          <a:stretch>
            <a:fillRect/>
          </a:stretch>
        </p:blipFill>
        <p:spPr>
          <a:xfrm>
            <a:off x="219075" y="274638"/>
            <a:ext cx="1663700" cy="1905001"/>
          </a:xfrm>
          <a:prstGeom prst="rect">
            <a:avLst/>
          </a:prstGeom>
          <a:ln w="12700">
            <a:miter lim="400000"/>
          </a:ln>
        </p:spPr>
      </p:pic>
      <p:pic>
        <p:nvPicPr>
          <p:cNvPr id="5" name="Picture 14" descr="Picture 14"/>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6" name="Picture 10" descr="Picture 10"/>
          <p:cNvPicPr>
            <a:picLocks noChangeAspect="1"/>
          </p:cNvPicPr>
          <p:nvPr/>
        </p:nvPicPr>
        <p:blipFill>
          <a:blip r:embed="rId11" cstate="print">
            <a:extLst>
              <a:ext uri="{28A0092B-C50C-407E-A947-70E740481C1C}">
                <a14:useLocalDpi xmlns:a14="http://schemas.microsoft.com/office/drawing/2010/main"/>
              </a:ext>
            </a:extLst>
          </a:blip>
          <a:srcRect/>
          <a:stretch>
            <a:fillRect/>
          </a:stretch>
        </p:blipFill>
        <p:spPr>
          <a:xfrm>
            <a:off x="0" y="5499100"/>
            <a:ext cx="2209800" cy="1450975"/>
          </a:xfrm>
          <a:prstGeom prst="rect">
            <a:avLst/>
          </a:prstGeom>
          <a:ln w="12700">
            <a:miter lim="400000"/>
          </a:ln>
        </p:spPr>
      </p:pic>
      <p:sp>
        <p:nvSpPr>
          <p:cNvPr id="7" name="Slide Number"/>
          <p:cNvSpPr txBox="1">
            <a:spLocks noGrp="1"/>
          </p:cNvSpPr>
          <p:nvPr>
            <p:ph type="sldNum" sz="quarter" idx="2"/>
          </p:nvPr>
        </p:nvSpPr>
        <p:spPr>
          <a:xfrm>
            <a:off x="8854147" y="6490017"/>
            <a:ext cx="245404" cy="243841"/>
          </a:xfrm>
          <a:prstGeom prst="rect">
            <a:avLst/>
          </a:prstGeom>
          <a:ln w="12700">
            <a:miter lim="400000"/>
          </a:ln>
        </p:spPr>
        <p:txBody>
          <a:bodyPr wrap="none" lIns="45719" rIns="45719" anchor="ctr">
            <a:spAutoFit/>
          </a:bodyPr>
          <a:lstStyle>
            <a:lvl1pPr algn="r">
              <a:defRPr sz="1000" b="1">
                <a:solidFill>
                  <a:srgbClr val="95B3D7"/>
                </a:solidFill>
                <a:latin typeface="+mn-lt"/>
                <a:ea typeface="+mn-ea"/>
                <a:cs typeface="+mn-cs"/>
                <a:sym typeface="Helvetica"/>
              </a:defRPr>
            </a:lvl1pPr>
          </a:lstStyle>
          <a:p>
            <a:fld id="{86CB4B4D-7CA3-9044-876B-883B54F8677D}" type="slidenum">
              <a:t>‹#›</a:t>
            </a:fld>
            <a:endParaRPr/>
          </a:p>
        </p:txBody>
      </p:sp>
      <p:sp>
        <p:nvSpPr>
          <p:cNvPr id="8" name="Title Text"/>
          <p:cNvSpPr txBox="1">
            <a:spLocks noGrp="1"/>
          </p:cNvSpPr>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r>
              <a:t>Title Text</a:t>
            </a:r>
          </a:p>
        </p:txBody>
      </p:sp>
      <p:sp>
        <p:nvSpPr>
          <p:cNvPr id="9" name="Body Level One…"/>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xmlns:p14="http://schemas.microsoft.com/office/powerpoint/2010/main" spd="med"/>
  <p:txStyles>
    <p:titleStyle>
      <a:lvl1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1pPr>
      <a:lvl2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2pPr>
      <a:lvl3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3pPr>
      <a:lvl4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4pPr>
      <a:lvl5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5pPr>
      <a:lvl6pPr marL="0" marR="0" indent="4572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6pPr>
      <a:lvl7pPr marL="0" marR="0" indent="9144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7pPr>
      <a:lvl8pPr marL="0" marR="0" indent="13716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8pPr>
      <a:lvl9pPr marL="0" marR="0" indent="18288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9pPr>
    </p:titleStyle>
    <p:bodyStyle>
      <a:lvl1pPr marL="342900" marR="0" indent="-3429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1pPr>
      <a:lvl2pPr marL="800100" marR="0" indent="-3429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2pPr>
      <a:lvl3pPr marL="1219200" marR="0" indent="-3048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3pPr>
      <a:lvl4pPr marL="1763485" marR="0" indent="-391885"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4pPr>
      <a:lvl5pPr marL="2286000" marR="0" indent="-4572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5pPr>
      <a:lvl6pPr marL="25603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6pPr>
      <a:lvl7pPr marL="30175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7pPr>
      <a:lvl8pPr marL="34747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8pPr>
      <a:lvl9pPr marL="39319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9pPr>
    </p:bodyStyle>
    <p:otherStyle>
      <a:lvl1pPr marL="0" marR="0" indent="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1pPr>
      <a:lvl2pPr marL="0" marR="0" indent="4572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2pPr>
      <a:lvl3pPr marL="0" marR="0" indent="9144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3pPr>
      <a:lvl4pPr marL="0" marR="0" indent="13716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4pPr>
      <a:lvl5pPr marL="0" marR="0" indent="18288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5pPr>
      <a:lvl6pPr marL="0" marR="0" indent="22860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6pPr>
      <a:lvl7pPr marL="0" marR="0" indent="27432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7pPr>
      <a:lvl8pPr marL="0" marR="0" indent="32004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8pPr>
      <a:lvl9pPr marL="0" marR="0" indent="36576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www.narragansettbsa.org/document/scouting-at-home/198527"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image" Target="../media/image15.png"/><Relationship Id="rId8" Type="http://schemas.openxmlformats.org/officeDocument/2006/relationships/image" Target="../media/image16.png"/><Relationship Id="rId9" Type="http://schemas.openxmlformats.org/officeDocument/2006/relationships/image" Target="../media/image17.png"/><Relationship Id="rId10" Type="http://schemas.openxmlformats.org/officeDocument/2006/relationships/image" Target="../media/image18.png"/><Relationship Id="rId11" Type="http://schemas.openxmlformats.org/officeDocument/2006/relationships/image" Target="../media/image19.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Title 2"/>
          <p:cNvSpPr txBox="1">
            <a:spLocks noGrp="1"/>
          </p:cNvSpPr>
          <p:nvPr>
            <p:ph type="title"/>
          </p:nvPr>
        </p:nvSpPr>
        <p:spPr>
          <a:xfrm>
            <a:off x="2408176" y="-1"/>
            <a:ext cx="6278625" cy="2110259"/>
          </a:xfrm>
          <a:prstGeom prst="rect">
            <a:avLst/>
          </a:prstGeom>
        </p:spPr>
        <p:txBody>
          <a:bodyPr/>
          <a:lstStyle/>
          <a:p>
            <a:pPr>
              <a:defRPr>
                <a:solidFill>
                  <a:srgbClr val="005AA3"/>
                </a:solidFill>
                <a:latin typeface="Trebuchet MS"/>
                <a:ea typeface="Trebuchet MS"/>
                <a:cs typeface="Trebuchet MS"/>
                <a:sym typeface="Trebuchet MS"/>
              </a:defRPr>
            </a:pPr>
            <a:r>
              <a:rPr lang="en-US" dirty="0" smtClean="0"/>
              <a:t>Narragansett </a:t>
            </a:r>
            <a:r>
              <a:rPr lang="en-US" dirty="0"/>
              <a:t>Council</a:t>
            </a:r>
            <a:r>
              <a:rPr lang="en-US" sz="2800" dirty="0" smtClean="0"/>
              <a:t/>
            </a:r>
            <a:br>
              <a:rPr lang="en-US" sz="2800" dirty="0" smtClean="0"/>
            </a:br>
            <a:r>
              <a:rPr lang="en-US" sz="2800" dirty="0" smtClean="0"/>
              <a:t>Boy Scouts of America</a:t>
            </a:r>
            <a:endParaRPr dirty="0"/>
          </a:p>
        </p:txBody>
      </p:sp>
      <p:sp>
        <p:nvSpPr>
          <p:cNvPr id="110" name="Slide Number Placeholder 5"/>
          <p:cNvSpPr txBox="1">
            <a:spLocks noGrp="1"/>
          </p:cNvSpPr>
          <p:nvPr>
            <p:ph type="sldNum" sz="quarter" idx="2"/>
          </p:nvPr>
        </p:nvSpPr>
        <p:spPr>
          <a:xfrm>
            <a:off x="8924778" y="6490017"/>
            <a:ext cx="174772" cy="24384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1</a:t>
            </a:fld>
            <a:endParaRPr/>
          </a:p>
        </p:txBody>
      </p:sp>
      <p:pic>
        <p:nvPicPr>
          <p:cNvPr id="111" name="Picture 4" descr="Picture 4"/>
          <p:cNvPicPr>
            <a:picLocks noChangeAspect="1"/>
          </p:cNvPicPr>
          <p:nvPr/>
        </p:nvPicPr>
        <p:blipFill>
          <a:blip r:embed="rId3">
            <a:extLst/>
          </a:blip>
          <a:stretch>
            <a:fillRect/>
          </a:stretch>
        </p:blipFill>
        <p:spPr>
          <a:xfrm>
            <a:off x="3721417" y="5160188"/>
            <a:ext cx="3657601" cy="844067"/>
          </a:xfrm>
          <a:prstGeom prst="rect">
            <a:avLst/>
          </a:prstGeom>
          <a:ln w="12700">
            <a:miter lim="400000"/>
          </a:ln>
        </p:spPr>
      </p:pic>
      <p:sp>
        <p:nvSpPr>
          <p:cNvPr id="112" name="Title 2"/>
          <p:cNvSpPr txBox="1"/>
          <p:nvPr/>
        </p:nvSpPr>
        <p:spPr>
          <a:xfrm>
            <a:off x="2408176" y="2503667"/>
            <a:ext cx="6278625" cy="1323439"/>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defRPr sz="4000" b="1">
                <a:solidFill>
                  <a:srgbClr val="CF0031"/>
                </a:solidFill>
                <a:latin typeface="Trebuchet MS"/>
                <a:ea typeface="Trebuchet MS"/>
                <a:cs typeface="Trebuchet MS"/>
                <a:sym typeface="Trebuchet MS"/>
              </a:defRPr>
            </a:lvl1pPr>
          </a:lstStyle>
          <a:p>
            <a:r>
              <a:rPr dirty="0"/>
              <a:t>Welcome to </a:t>
            </a:r>
            <a:r>
              <a:rPr lang="en-US" dirty="0" smtClean="0"/>
              <a:t>the </a:t>
            </a:r>
            <a:br>
              <a:rPr lang="en-US" dirty="0" smtClean="0"/>
            </a:br>
            <a:r>
              <a:rPr lang="en-US" dirty="0" smtClean="0"/>
              <a:t>April Virtual </a:t>
            </a:r>
            <a:r>
              <a:rPr dirty="0" smtClean="0"/>
              <a:t>Roundtable</a:t>
            </a:r>
            <a:r>
              <a:rPr dirty="0"/>
              <a:t>!</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Cub Scouts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Beyond a Virtual Den Meeting</a:t>
            </a:r>
            <a:endParaRPr lang="en-US" dirty="0"/>
          </a:p>
          <a:p>
            <a:r>
              <a:rPr lang="en-US" dirty="0" smtClean="0"/>
              <a:t>Virtual Scavenger Hunts</a:t>
            </a:r>
          </a:p>
          <a:p>
            <a:r>
              <a:rPr lang="en-US" dirty="0" smtClean="0"/>
              <a:t>30-day Challenges</a:t>
            </a:r>
          </a:p>
          <a:p>
            <a:r>
              <a:rPr lang="en-US" dirty="0" smtClean="0"/>
              <a:t>A short backyard “hike”</a:t>
            </a:r>
          </a:p>
          <a:p>
            <a:r>
              <a:rPr lang="en-US" dirty="0" smtClean="0"/>
              <a:t>A field trip</a:t>
            </a:r>
          </a:p>
          <a:p>
            <a:endParaRPr lang="en-US" dirty="0" smtClean="0"/>
          </a:p>
        </p:txBody>
      </p:sp>
    </p:spTree>
    <p:extLst>
      <p:ext uri="{BB962C8B-B14F-4D97-AF65-F5344CB8AC3E}">
        <p14:creationId xmlns:p14="http://schemas.microsoft.com/office/powerpoint/2010/main" val="315825910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Scouts BSA</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Beyond a Virtual Troop Meeting</a:t>
            </a:r>
            <a:endParaRPr lang="en-US" dirty="0"/>
          </a:p>
          <a:p>
            <a:r>
              <a:rPr lang="en-US" dirty="0" smtClean="0"/>
              <a:t>Virtual Patrol Meetings</a:t>
            </a:r>
          </a:p>
          <a:p>
            <a:r>
              <a:rPr lang="en-US" dirty="0" smtClean="0"/>
              <a:t>Virtual Scavenger Hunts</a:t>
            </a:r>
          </a:p>
          <a:p>
            <a:r>
              <a:rPr lang="en-US" dirty="0" smtClean="0"/>
              <a:t>30-day Challenges</a:t>
            </a:r>
          </a:p>
          <a:p>
            <a:r>
              <a:rPr lang="en-US" dirty="0"/>
              <a:t>Advancement </a:t>
            </a:r>
            <a:r>
              <a:rPr lang="en-US" sz="1500" dirty="0"/>
              <a:t>(</a:t>
            </a:r>
            <a:r>
              <a:rPr lang="en-US" sz="1500" dirty="0" err="1"/>
              <a:t>scouting.org</a:t>
            </a:r>
            <a:r>
              <a:rPr lang="en-US" sz="1500" dirty="0"/>
              <a:t>/coronavirus/covid-19-faq/</a:t>
            </a:r>
            <a:r>
              <a:rPr lang="en-US" sz="1500" dirty="0" smtClean="0"/>
              <a:t>)</a:t>
            </a:r>
          </a:p>
          <a:p>
            <a:pPr lvl="1"/>
            <a:r>
              <a:rPr lang="en-US" dirty="0" smtClean="0"/>
              <a:t>Changes to rank requirements</a:t>
            </a:r>
          </a:p>
          <a:p>
            <a:pPr lvl="1"/>
            <a:r>
              <a:rPr lang="en-US" dirty="0" smtClean="0"/>
              <a:t>Virtual Scoutmaster Conference</a:t>
            </a:r>
          </a:p>
          <a:p>
            <a:pPr lvl="1"/>
            <a:r>
              <a:rPr lang="en-US" dirty="0" smtClean="0"/>
              <a:t>Virtual Board of Review</a:t>
            </a:r>
          </a:p>
          <a:p>
            <a:pPr lvl="1"/>
            <a:r>
              <a:rPr lang="en-US" dirty="0" smtClean="0"/>
              <a:t>Virtual Merit Badge</a:t>
            </a:r>
          </a:p>
          <a:p>
            <a:endParaRPr lang="en-US" dirty="0" smtClean="0"/>
          </a:p>
        </p:txBody>
      </p:sp>
    </p:spTree>
    <p:extLst>
      <p:ext uri="{BB962C8B-B14F-4D97-AF65-F5344CB8AC3E}">
        <p14:creationId xmlns:p14="http://schemas.microsoft.com/office/powerpoint/2010/main" val="245530175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Scouts BSA</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lgn="ctr">
              <a:buNone/>
            </a:pPr>
            <a:r>
              <a:rPr lang="en-US" sz="3600" dirty="0" smtClean="0"/>
              <a:t>Merit Badge Program</a:t>
            </a:r>
            <a:endParaRPr lang="en-US" sz="3600" dirty="0" smtClean="0"/>
          </a:p>
          <a:p>
            <a:endParaRPr lang="en-US" dirty="0" smtClean="0"/>
          </a:p>
        </p:txBody>
      </p:sp>
    </p:spTree>
    <p:extLst>
      <p:ext uri="{BB962C8B-B14F-4D97-AF65-F5344CB8AC3E}">
        <p14:creationId xmlns:p14="http://schemas.microsoft.com/office/powerpoint/2010/main" val="76376283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All Units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r>
              <a:rPr lang="en-US" dirty="0" smtClean="0"/>
              <a:t>Virtual Campout</a:t>
            </a:r>
          </a:p>
          <a:p>
            <a:r>
              <a:rPr lang="en-US" dirty="0" smtClean="0"/>
              <a:t>Virtual Campfire / Pack Meeting</a:t>
            </a:r>
          </a:p>
          <a:p>
            <a:r>
              <a:rPr lang="en-US" dirty="0" smtClean="0"/>
              <a:t>Scouting at Home Award</a:t>
            </a:r>
          </a:p>
          <a:p>
            <a:pPr lvl="1"/>
            <a:r>
              <a:rPr lang="en-US" sz="1800" dirty="0" err="1">
                <a:hlinkClick r:id="rId3"/>
              </a:rPr>
              <a:t>narragansettbsa.org</a:t>
            </a:r>
            <a:r>
              <a:rPr lang="en-US" sz="1800" dirty="0">
                <a:hlinkClick r:id="rId3"/>
              </a:rPr>
              <a:t>/document/scouting-at-home/198527</a:t>
            </a:r>
            <a:endParaRPr lang="en-US" sz="1800" dirty="0" smtClean="0"/>
          </a:p>
          <a:p>
            <a:r>
              <a:rPr lang="en-US" dirty="0" smtClean="0"/>
              <a:t>Training</a:t>
            </a:r>
          </a:p>
          <a:p>
            <a:endParaRPr lang="en-US" dirty="0" smtClean="0"/>
          </a:p>
        </p:txBody>
      </p:sp>
    </p:spTree>
    <p:extLst>
      <p:ext uri="{BB962C8B-B14F-4D97-AF65-F5344CB8AC3E}">
        <p14:creationId xmlns:p14="http://schemas.microsoft.com/office/powerpoint/2010/main" val="182999458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Membership</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Retention</a:t>
            </a:r>
          </a:p>
          <a:p>
            <a:pPr marL="0" indent="0">
              <a:buNone/>
            </a:pPr>
            <a:r>
              <a:rPr lang="en-US" dirty="0" smtClean="0"/>
              <a:t>Recruiting</a:t>
            </a:r>
          </a:p>
          <a:p>
            <a:endParaRPr lang="en-US" dirty="0" smtClean="0"/>
          </a:p>
        </p:txBody>
      </p:sp>
    </p:spTree>
    <p:extLst>
      <p:ext uri="{BB962C8B-B14F-4D97-AF65-F5344CB8AC3E}">
        <p14:creationId xmlns:p14="http://schemas.microsoft.com/office/powerpoint/2010/main" val="299417682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a:t>
            </a:r>
            <a:endParaRPr lang="en-US" dirty="0"/>
          </a:p>
        </p:txBody>
      </p:sp>
      <p:sp>
        <p:nvSpPr>
          <p:cNvPr id="9" name="Text Placeholder 2"/>
          <p:cNvSpPr>
            <a:spLocks noGrp="1"/>
          </p:cNvSpPr>
          <p:nvPr>
            <p:ph type="body" idx="1"/>
          </p:nvPr>
        </p:nvSpPr>
        <p:spPr>
          <a:xfrm>
            <a:off x="2408238" y="1600200"/>
            <a:ext cx="6278563" cy="4525963"/>
          </a:xfrm>
        </p:spPr>
        <p:txBody>
          <a:bodyPr anchor="ctr">
            <a:normAutofit/>
          </a:bodyPr>
          <a:lstStyle/>
          <a:p>
            <a:pPr marL="0" indent="0" algn="ctr">
              <a:buNone/>
            </a:pPr>
            <a:r>
              <a:rPr lang="en-US" sz="5400" dirty="0" smtClean="0"/>
              <a:t>Success Stories</a:t>
            </a:r>
          </a:p>
          <a:p>
            <a:endParaRPr lang="en-US" dirty="0" smtClean="0"/>
          </a:p>
        </p:txBody>
      </p:sp>
    </p:spTree>
    <p:extLst>
      <p:ext uri="{BB962C8B-B14F-4D97-AF65-F5344CB8AC3E}">
        <p14:creationId xmlns:p14="http://schemas.microsoft.com/office/powerpoint/2010/main" val="64370277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a:t>
            </a:r>
            <a:endParaRPr lang="en-US" dirty="0"/>
          </a:p>
        </p:txBody>
      </p:sp>
      <p:sp>
        <p:nvSpPr>
          <p:cNvPr id="3" name="Text Placeholder 2"/>
          <p:cNvSpPr>
            <a:spLocks noGrp="1"/>
          </p:cNvSpPr>
          <p:nvPr>
            <p:ph type="body" idx="1"/>
          </p:nvPr>
        </p:nvSpPr>
        <p:spPr/>
        <p:txBody>
          <a:bodyPr>
            <a:noAutofit/>
          </a:bodyPr>
          <a:lstStyle/>
          <a:p>
            <a:pPr marL="0" indent="0" algn="ctr">
              <a:buNone/>
            </a:pPr>
            <a:r>
              <a:rPr lang="en-US" sz="30000" dirty="0" smtClean="0"/>
              <a:t>?</a:t>
            </a:r>
          </a:p>
        </p:txBody>
      </p:sp>
    </p:spTree>
    <p:extLst>
      <p:ext uri="{BB962C8B-B14F-4D97-AF65-F5344CB8AC3E}">
        <p14:creationId xmlns:p14="http://schemas.microsoft.com/office/powerpoint/2010/main" val="294580333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Content Placeholder 2"/>
          <p:cNvSpPr txBox="1">
            <a:spLocks noGrp="1"/>
          </p:cNvSpPr>
          <p:nvPr>
            <p:ph type="body" sz="half" idx="1"/>
          </p:nvPr>
        </p:nvSpPr>
        <p:spPr>
          <a:xfrm>
            <a:off x="2408238" y="1600200"/>
            <a:ext cx="6278563" cy="3526399"/>
          </a:xfrm>
          <a:prstGeom prst="rect">
            <a:avLst/>
          </a:prstGeom>
        </p:spPr>
        <p:txBody>
          <a:bodyPr anchor="ctr">
            <a:normAutofit/>
          </a:bodyPr>
          <a:lstStyle>
            <a:lvl1pPr marL="0" indent="0" algn="ctr">
              <a:spcBef>
                <a:spcPts val="800"/>
              </a:spcBef>
              <a:buSzTx/>
              <a:buNone/>
              <a:defRPr sz="3600">
                <a:solidFill>
                  <a:srgbClr val="CF0031"/>
                </a:solidFill>
                <a:latin typeface="Trebuchet MS"/>
                <a:ea typeface="Trebuchet MS"/>
                <a:cs typeface="Trebuchet MS"/>
                <a:sym typeface="Trebuchet MS"/>
              </a:defRPr>
            </a:lvl1pPr>
          </a:lstStyle>
          <a:p>
            <a:r>
              <a:rPr sz="4000" dirty="0"/>
              <a:t>Commissioner’s Minute</a:t>
            </a:r>
          </a:p>
        </p:txBody>
      </p:sp>
      <p:sp>
        <p:nvSpPr>
          <p:cNvPr id="189" name="Slide Number Placeholder 4"/>
          <p:cNvSpPr txBox="1">
            <a:spLocks noGrp="1"/>
          </p:cNvSpPr>
          <p:nvPr>
            <p:ph type="sldNum" sz="quarter" idx="2"/>
          </p:nvPr>
        </p:nvSpPr>
        <p:spPr>
          <a:xfrm>
            <a:off x="8854147" y="6569392"/>
            <a:ext cx="245404" cy="24384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17</a:t>
            </a:fld>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itle 1"/>
          <p:cNvSpPr txBox="1">
            <a:spLocks noGrp="1"/>
          </p:cNvSpPr>
          <p:nvPr>
            <p:ph type="title"/>
          </p:nvPr>
        </p:nvSpPr>
        <p:spPr>
          <a:xfrm>
            <a:off x="2408176" y="2373871"/>
            <a:ext cx="6278625" cy="2110259"/>
          </a:xfrm>
          <a:prstGeom prst="rect">
            <a:avLst/>
          </a:prstGeom>
        </p:spPr>
        <p:txBody>
          <a:bodyPr/>
          <a:lstStyle/>
          <a:p>
            <a:r>
              <a:rPr dirty="0">
                <a:latin typeface="Trebuchet MS"/>
                <a:cs typeface="Trebuchet MS"/>
              </a:rPr>
              <a:t>Thank You...</a:t>
            </a:r>
          </a:p>
        </p:txBody>
      </p:sp>
      <p:sp>
        <p:nvSpPr>
          <p:cNvPr id="194" name="Slide Number Placeholder 4"/>
          <p:cNvSpPr txBox="1">
            <a:spLocks noGrp="1"/>
          </p:cNvSpPr>
          <p:nvPr>
            <p:ph type="sldNum" sz="quarter" idx="2"/>
          </p:nvPr>
        </p:nvSpPr>
        <p:spPr>
          <a:xfrm>
            <a:off x="8854147" y="6490017"/>
            <a:ext cx="245404" cy="24384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18</a:t>
            </a:fld>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itle 1"/>
          <p:cNvSpPr txBox="1">
            <a:spLocks noGrp="1"/>
          </p:cNvSpPr>
          <p:nvPr>
            <p:ph type="title"/>
          </p:nvPr>
        </p:nvSpPr>
        <p:spPr>
          <a:xfrm>
            <a:off x="2408176" y="2373871"/>
            <a:ext cx="6278625" cy="2110259"/>
          </a:xfrm>
          <a:prstGeom prst="rect">
            <a:avLst/>
          </a:prstGeom>
        </p:spPr>
        <p:txBody>
          <a:bodyPr/>
          <a:lstStyle>
            <a:lvl1pPr>
              <a:defRPr>
                <a:latin typeface="Trebuchet MS"/>
                <a:ea typeface="Trebuchet MS"/>
                <a:cs typeface="Trebuchet MS"/>
                <a:sym typeface="Trebuchet MS"/>
              </a:defRPr>
            </a:lvl1pPr>
          </a:lstStyle>
          <a:p>
            <a:r>
              <a:t>Welcome !!!</a:t>
            </a:r>
          </a:p>
        </p:txBody>
      </p:sp>
      <p:sp>
        <p:nvSpPr>
          <p:cNvPr id="119" name="Slide Number Placeholder 4"/>
          <p:cNvSpPr txBox="1">
            <a:spLocks noGrp="1"/>
          </p:cNvSpPr>
          <p:nvPr>
            <p:ph type="sldNum" sz="quarter" idx="2"/>
          </p:nvPr>
        </p:nvSpPr>
        <p:spPr>
          <a:xfrm>
            <a:off x="8924778" y="6490017"/>
            <a:ext cx="174772" cy="24384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2</a:t>
            </a:fld>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5784150" y="4972654"/>
            <a:ext cx="1371600" cy="1371600"/>
          </a:xfrm>
          <a:prstGeom prst="rect">
            <a:avLst/>
          </a:prstGeom>
        </p:spPr>
      </p:pic>
      <p:sp>
        <p:nvSpPr>
          <p:cNvPr id="123" name="Title 1"/>
          <p:cNvSpPr txBox="1">
            <a:spLocks noGrp="1"/>
          </p:cNvSpPr>
          <p:nvPr>
            <p:ph type="title"/>
          </p:nvPr>
        </p:nvSpPr>
        <p:spPr>
          <a:prstGeom prst="rect">
            <a:avLst/>
          </a:prstGeom>
        </p:spPr>
        <p:txBody>
          <a:bodyPr/>
          <a:lstStyle/>
          <a:p>
            <a:r>
              <a:rPr lang="en-US" dirty="0" smtClean="0"/>
              <a:t>A Scout is Reverent</a:t>
            </a:r>
            <a:endParaRPr dirty="0"/>
          </a:p>
        </p:txBody>
      </p:sp>
      <p:sp>
        <p:nvSpPr>
          <p:cNvPr id="124" name="Slide Number Placeholder 6"/>
          <p:cNvSpPr txBox="1">
            <a:spLocks noGrp="1"/>
          </p:cNvSpPr>
          <p:nvPr>
            <p:ph type="sldNum" sz="quarter" idx="2"/>
          </p:nvPr>
        </p:nvSpPr>
        <p:spPr>
          <a:xfrm>
            <a:off x="8924778" y="6569392"/>
            <a:ext cx="174772" cy="24384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3</a:t>
            </a:fld>
            <a:endParaRPr/>
          </a:p>
        </p:txBody>
      </p:sp>
      <p:pic>
        <p:nvPicPr>
          <p:cNvPr id="3" name="Picture 2"/>
          <p:cNvPicPr>
            <a:picLocks noChangeAspect="1"/>
          </p:cNvPicPr>
          <p:nvPr/>
        </p:nvPicPr>
        <p:blipFill>
          <a:blip r:embed="rId4"/>
          <a:stretch>
            <a:fillRect/>
          </a:stretch>
        </p:blipFill>
        <p:spPr>
          <a:xfrm>
            <a:off x="2408238" y="4972654"/>
            <a:ext cx="1371600" cy="13716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4867299" y="1417639"/>
            <a:ext cx="1223319" cy="1828800"/>
          </a:xfrm>
          <a:prstGeom prst="rect">
            <a:avLst/>
          </a:prstGeom>
        </p:spPr>
      </p:pic>
      <p:pic>
        <p:nvPicPr>
          <p:cNvPr id="6" name="Picture 5"/>
          <p:cNvPicPr>
            <a:picLocks noChangeAspect="1"/>
          </p:cNvPicPr>
          <p:nvPr/>
        </p:nvPicPr>
        <p:blipFill>
          <a:blip r:embed="rId6"/>
          <a:stretch>
            <a:fillRect/>
          </a:stretch>
        </p:blipFill>
        <p:spPr>
          <a:xfrm>
            <a:off x="6968014" y="1417639"/>
            <a:ext cx="1875692" cy="1828800"/>
          </a:xfrm>
          <a:prstGeom prst="rect">
            <a:avLst/>
          </a:prstGeom>
        </p:spPr>
      </p:pic>
      <p:pic>
        <p:nvPicPr>
          <p:cNvPr id="8" name="Picture 7"/>
          <p:cNvPicPr>
            <a:picLocks noChangeAspect="1"/>
          </p:cNvPicPr>
          <p:nvPr/>
        </p:nvPicPr>
        <p:blipFill>
          <a:blip r:embed="rId7"/>
          <a:stretch>
            <a:fillRect/>
          </a:stretch>
        </p:blipFill>
        <p:spPr>
          <a:xfrm>
            <a:off x="2408238" y="1417639"/>
            <a:ext cx="1581665" cy="1828800"/>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3226205" y="3423747"/>
            <a:ext cx="1527395" cy="1371600"/>
          </a:xfrm>
          <a:prstGeom prst="rect">
            <a:avLst/>
          </a:prstGeom>
        </p:spPr>
      </p:pic>
      <p:pic>
        <p:nvPicPr>
          <p:cNvPr id="10" name="Picture 9"/>
          <p:cNvPicPr>
            <a:picLocks noChangeAspect="1"/>
          </p:cNvPicPr>
          <p:nvPr/>
        </p:nvPicPr>
        <p:blipFill>
          <a:blip r:embed="rId9"/>
          <a:stretch>
            <a:fillRect/>
          </a:stretch>
        </p:blipFill>
        <p:spPr>
          <a:xfrm>
            <a:off x="7472106" y="4972654"/>
            <a:ext cx="1371600" cy="1371600"/>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4096194" y="4972654"/>
            <a:ext cx="1371600" cy="1371600"/>
          </a:xfrm>
          <a:prstGeom prst="rect">
            <a:avLst/>
          </a:prstGeom>
        </p:spPr>
      </p:pic>
      <p:pic>
        <p:nvPicPr>
          <p:cNvPr id="13" name="Picture 12"/>
          <p:cNvPicPr>
            <a:picLocks noChangeAspect="1"/>
          </p:cNvPicPr>
          <p:nvPr/>
        </p:nvPicPr>
        <p:blipFill>
          <a:blip r:embed="rId11"/>
          <a:stretch>
            <a:fillRect/>
          </a:stretch>
        </p:blipFill>
        <p:spPr>
          <a:xfrm>
            <a:off x="5412740" y="3423747"/>
            <a:ext cx="2560320" cy="1371600"/>
          </a:xfrm>
          <a:prstGeom prst="rect">
            <a:avLst/>
          </a:prstGeom>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8"/>
          <p:cNvSpPr txBox="1">
            <a:spLocks noGrp="1"/>
          </p:cNvSpPr>
          <p:nvPr>
            <p:ph type="title"/>
          </p:nvPr>
        </p:nvSpPr>
        <p:spPr>
          <a:prstGeom prst="rect">
            <a:avLst/>
          </a:prstGeom>
        </p:spPr>
        <p:txBody>
          <a:bodyPr/>
          <a:lstStyle>
            <a:lvl1pPr>
              <a:defRPr sz="4000">
                <a:latin typeface="Trebuchet MS"/>
                <a:ea typeface="Trebuchet MS"/>
                <a:cs typeface="Trebuchet MS"/>
                <a:sym typeface="Trebuchet MS"/>
              </a:defRPr>
            </a:lvl1pPr>
          </a:lstStyle>
          <a:p>
            <a:r>
              <a:rPr dirty="0"/>
              <a:t>Opening Ceremony</a:t>
            </a:r>
          </a:p>
        </p:txBody>
      </p:sp>
      <p:sp>
        <p:nvSpPr>
          <p:cNvPr id="130" name="Slide Number Placeholder 5"/>
          <p:cNvSpPr txBox="1">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4</a:t>
            </a:fld>
            <a:endParaRPr/>
          </a:p>
        </p:txBody>
      </p:sp>
      <p:pic>
        <p:nvPicPr>
          <p:cNvPr id="3" name="Picture 2"/>
          <p:cNvPicPr>
            <a:picLocks noChangeAspect="1"/>
          </p:cNvPicPr>
          <p:nvPr/>
        </p:nvPicPr>
        <p:blipFill>
          <a:blip r:embed="rId3"/>
          <a:stretch>
            <a:fillRect/>
          </a:stretch>
        </p:blipFill>
        <p:spPr>
          <a:xfrm>
            <a:off x="2408238" y="1829354"/>
            <a:ext cx="5590804" cy="3720426"/>
          </a:xfrm>
          <a:prstGeom prst="rect">
            <a:avLst/>
          </a:prstGeom>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itle 1"/>
          <p:cNvSpPr txBox="1">
            <a:spLocks noGrp="1"/>
          </p:cNvSpPr>
          <p:nvPr>
            <p:ph type="title"/>
          </p:nvPr>
        </p:nvSpPr>
        <p:spPr>
          <a:prstGeom prst="rect">
            <a:avLst/>
          </a:prstGeom>
        </p:spPr>
        <p:txBody>
          <a:bodyPr/>
          <a:lstStyle>
            <a:lvl1pPr>
              <a:defRPr sz="3600">
                <a:latin typeface="Trebuchet MS"/>
                <a:ea typeface="Trebuchet MS"/>
                <a:cs typeface="Trebuchet MS"/>
                <a:sym typeface="Trebuchet MS"/>
              </a:defRPr>
            </a:lvl1pPr>
          </a:lstStyle>
          <a:p>
            <a:endParaRPr dirty="0"/>
          </a:p>
        </p:txBody>
      </p:sp>
      <p:sp>
        <p:nvSpPr>
          <p:cNvPr id="142" name="Content Placeholder 1"/>
          <p:cNvSpPr txBox="1">
            <a:spLocks noGrp="1"/>
          </p:cNvSpPr>
          <p:nvPr>
            <p:ph type="body" sz="half" idx="1"/>
          </p:nvPr>
        </p:nvSpPr>
        <p:spPr>
          <a:xfrm>
            <a:off x="2408238" y="1600200"/>
            <a:ext cx="6278563" cy="3855629"/>
          </a:xfrm>
          <a:prstGeom prst="rect">
            <a:avLst/>
          </a:prstGeom>
        </p:spPr>
        <p:txBody>
          <a:bodyPr anchor="ctr">
            <a:normAutofit/>
          </a:bodyPr>
          <a:lstStyle>
            <a:lvl1pPr algn="ctr">
              <a:spcBef>
                <a:spcPts val="1100"/>
              </a:spcBef>
              <a:buSzTx/>
              <a:buNone/>
              <a:defRPr sz="4800">
                <a:latin typeface="Trebuchet MS"/>
                <a:ea typeface="Trebuchet MS"/>
                <a:cs typeface="Trebuchet MS"/>
                <a:sym typeface="Trebuchet MS"/>
              </a:defRPr>
            </a:lvl1pPr>
          </a:lstStyle>
          <a:p>
            <a:pPr>
              <a:spcBef>
                <a:spcPts val="600"/>
              </a:spcBef>
              <a:defRPr sz="2800" b="0">
                <a:latin typeface="Trebuchet MS"/>
                <a:ea typeface="Trebuchet MS"/>
                <a:cs typeface="Trebuchet MS"/>
                <a:sym typeface="Trebuchet MS"/>
              </a:defRPr>
            </a:pPr>
            <a:r>
              <a:rPr lang="en-US" sz="5000" dirty="0" smtClean="0"/>
              <a:t>Virtual Scouting</a:t>
            </a:r>
            <a:endParaRPr lang="en-US" sz="5000" dirty="0"/>
          </a:p>
        </p:txBody>
      </p:sp>
      <p:sp>
        <p:nvSpPr>
          <p:cNvPr id="143"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5</a:t>
            </a:fld>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Platform Options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Free Platforms</a:t>
            </a:r>
          </a:p>
          <a:p>
            <a:r>
              <a:rPr lang="en-US" dirty="0" smtClean="0"/>
              <a:t>Cisco </a:t>
            </a:r>
            <a:r>
              <a:rPr lang="en-US" dirty="0" err="1" smtClean="0"/>
              <a:t>Webex</a:t>
            </a:r>
            <a:r>
              <a:rPr lang="en-US" dirty="0" smtClean="0"/>
              <a:t> Meetings</a:t>
            </a:r>
          </a:p>
          <a:p>
            <a:r>
              <a:rPr lang="en-US" dirty="0" smtClean="0"/>
              <a:t>Google Hangouts</a:t>
            </a:r>
          </a:p>
          <a:p>
            <a:r>
              <a:rPr lang="en-US" dirty="0" smtClean="0"/>
              <a:t>G Suite for Nonprofits, includes Hangout Meet</a:t>
            </a:r>
          </a:p>
          <a:p>
            <a:r>
              <a:rPr lang="en-US" dirty="0" smtClean="0"/>
              <a:t>Skype</a:t>
            </a:r>
          </a:p>
          <a:p>
            <a:r>
              <a:rPr lang="en-US" dirty="0" smtClean="0"/>
              <a:t>Zoom </a:t>
            </a:r>
            <a:endParaRPr lang="en-US" dirty="0"/>
          </a:p>
        </p:txBody>
      </p:sp>
    </p:spTree>
    <p:extLst>
      <p:ext uri="{BB962C8B-B14F-4D97-AF65-F5344CB8AC3E}">
        <p14:creationId xmlns:p14="http://schemas.microsoft.com/office/powerpoint/2010/main" val="275088913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Platform Options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Paid Platforms</a:t>
            </a:r>
          </a:p>
          <a:p>
            <a:r>
              <a:rPr lang="en-US" dirty="0" smtClean="0"/>
              <a:t>Cisco </a:t>
            </a:r>
            <a:r>
              <a:rPr lang="en-US" dirty="0" err="1" smtClean="0"/>
              <a:t>Webex</a:t>
            </a:r>
            <a:r>
              <a:rPr lang="en-US" dirty="0" smtClean="0"/>
              <a:t> Meetings</a:t>
            </a:r>
          </a:p>
          <a:p>
            <a:r>
              <a:rPr lang="en-US" dirty="0" smtClean="0"/>
              <a:t>G Suite, includes Hangout Meet</a:t>
            </a:r>
          </a:p>
          <a:p>
            <a:r>
              <a:rPr lang="en-US" dirty="0" err="1" smtClean="0"/>
              <a:t>GoToMeeting</a:t>
            </a:r>
            <a:endParaRPr lang="en-US" dirty="0" smtClean="0"/>
          </a:p>
          <a:p>
            <a:r>
              <a:rPr lang="en-US" dirty="0" smtClean="0"/>
              <a:t>Zoom </a:t>
            </a:r>
            <a:endParaRPr lang="en-US" dirty="0"/>
          </a:p>
        </p:txBody>
      </p:sp>
    </p:spTree>
    <p:extLst>
      <p:ext uri="{BB962C8B-B14F-4D97-AF65-F5344CB8AC3E}">
        <p14:creationId xmlns:p14="http://schemas.microsoft.com/office/powerpoint/2010/main" val="182634515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Virtual Meetings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Pre-First Virtual Meeting</a:t>
            </a:r>
            <a:endParaRPr lang="en-US" dirty="0"/>
          </a:p>
          <a:p>
            <a:r>
              <a:rPr lang="en-US" dirty="0" smtClean="0"/>
              <a:t>Maintain planning meetings— unit committee, den leaders meeting, PLC</a:t>
            </a:r>
          </a:p>
          <a:p>
            <a:r>
              <a:rPr lang="en-US" dirty="0" smtClean="0"/>
              <a:t>Develop a plan</a:t>
            </a:r>
          </a:p>
          <a:p>
            <a:r>
              <a:rPr lang="en-US" dirty="0" smtClean="0"/>
              <a:t>Communicate plan with families in the unit</a:t>
            </a:r>
          </a:p>
          <a:p>
            <a:r>
              <a:rPr lang="en-US" dirty="0" smtClean="0"/>
              <a:t>Setup your “broadcasting” space at home.</a:t>
            </a:r>
          </a:p>
          <a:p>
            <a:r>
              <a:rPr lang="en-US" dirty="0" smtClean="0"/>
              <a:t>Make sure you know how to use the video conferencing platform features</a:t>
            </a:r>
          </a:p>
          <a:p>
            <a:endParaRPr lang="en-US" dirty="0" smtClean="0"/>
          </a:p>
        </p:txBody>
      </p:sp>
    </p:spTree>
    <p:extLst>
      <p:ext uri="{BB962C8B-B14F-4D97-AF65-F5344CB8AC3E}">
        <p14:creationId xmlns:p14="http://schemas.microsoft.com/office/powerpoint/2010/main" val="372141199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a:cs typeface="Trebuchet MS"/>
              </a:rPr>
              <a:t>Virtual Scouting: Virtual Meetings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smtClean="0"/>
              <a:t>Conducting Your Virtual Meeting</a:t>
            </a:r>
            <a:endParaRPr lang="en-US" dirty="0"/>
          </a:p>
          <a:p>
            <a:r>
              <a:rPr lang="en-US" dirty="0" smtClean="0"/>
              <a:t>Ensure you have two-deep leadership with registered Scouters</a:t>
            </a:r>
          </a:p>
          <a:p>
            <a:r>
              <a:rPr lang="en-US" dirty="0" smtClean="0"/>
              <a:t>Have at least one co-host</a:t>
            </a:r>
          </a:p>
          <a:p>
            <a:r>
              <a:rPr lang="en-US" dirty="0" smtClean="0"/>
              <a:t>Open meeting session 10-15 minutes early.</a:t>
            </a:r>
          </a:p>
          <a:p>
            <a:r>
              <a:rPr lang="en-US" dirty="0" smtClean="0"/>
              <a:t>Keep your meeting as close to the structure of a normal meeting as possible</a:t>
            </a:r>
          </a:p>
          <a:p>
            <a:endParaRPr lang="en-US" dirty="0" smtClean="0"/>
          </a:p>
        </p:txBody>
      </p:sp>
    </p:spTree>
    <p:extLst>
      <p:ext uri="{BB962C8B-B14F-4D97-AF65-F5344CB8AC3E}">
        <p14:creationId xmlns:p14="http://schemas.microsoft.com/office/powerpoint/2010/main" val="221216400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12760</TotalTime>
  <Words>2218</Words>
  <Application>Microsoft Macintosh PowerPoint</Application>
  <PresentationFormat>Letter Paper (8.5x11 in)</PresentationFormat>
  <Paragraphs>188</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Narragansett Council Boy Scouts of America</vt:lpstr>
      <vt:lpstr>Welcome !!!</vt:lpstr>
      <vt:lpstr>A Scout is Reverent</vt:lpstr>
      <vt:lpstr>Opening Ceremony</vt:lpstr>
      <vt:lpstr>PowerPoint Presentation</vt:lpstr>
      <vt:lpstr>Virtual Scouting: Platform Options</vt:lpstr>
      <vt:lpstr>Virtual Scouting: Platform Options</vt:lpstr>
      <vt:lpstr>Virtual Scouting: Virtual Meetings</vt:lpstr>
      <vt:lpstr>Virtual Scouting: Virtual Meetings</vt:lpstr>
      <vt:lpstr>Virtual Scouting: Cub Scouts</vt:lpstr>
      <vt:lpstr>Virtual Scouting: Scouts BSA</vt:lpstr>
      <vt:lpstr>Virtual Scouting: Scouts BSA</vt:lpstr>
      <vt:lpstr>Virtual Scouting: All Units</vt:lpstr>
      <vt:lpstr>Virtual Scouting: Membership</vt:lpstr>
      <vt:lpstr>Virtual Scouting</vt:lpstr>
      <vt:lpstr>Virtual Scouting</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XYZ Service Area Narragansett Council</dc:title>
  <cp:lastModifiedBy>Adrien Mercure</cp:lastModifiedBy>
  <cp:revision>304</cp:revision>
  <cp:lastPrinted>2019-05-06T19:19:31Z</cp:lastPrinted>
  <dcterms:modified xsi:type="dcterms:W3CDTF">2020-04-14T15:34:25Z</dcterms:modified>
</cp:coreProperties>
</file>