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8" r:id="rId2"/>
    <p:sldId id="289" r:id="rId3"/>
    <p:sldId id="290" r:id="rId4"/>
    <p:sldId id="291" r:id="rId5"/>
    <p:sldId id="292" r:id="rId6"/>
    <p:sldId id="293" r:id="rId7"/>
    <p:sldId id="296" r:id="rId8"/>
    <p:sldId id="294" r:id="rId9"/>
    <p:sldId id="295" r:id="rId1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034"/>
    <a:srgbClr val="CE0042"/>
    <a:srgbClr val="004175"/>
    <a:srgbClr val="000E1B"/>
    <a:srgbClr val="EAEAEA"/>
    <a:srgbClr val="E02C0E"/>
    <a:srgbClr val="666666"/>
    <a:srgbClr val="6D6D6D"/>
    <a:srgbClr val="60606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61" autoAdjust="0"/>
  </p:normalViewPr>
  <p:slideViewPr>
    <p:cSldViewPr showGuides="1">
      <p:cViewPr>
        <p:scale>
          <a:sx n="100" d="100"/>
          <a:sy n="100" d="100"/>
        </p:scale>
        <p:origin x="-1952" y="-312"/>
      </p:cViewPr>
      <p:guideLst>
        <p:guide orient="horz" pos="2160"/>
        <p:guide pos="2832"/>
      </p:guideLst>
    </p:cSldViewPr>
  </p:slideViewPr>
  <p:notesTextViewPr>
    <p:cViewPr>
      <p:scale>
        <a:sx n="100" d="100"/>
        <a:sy n="100" d="100"/>
      </p:scale>
      <p:origin x="0" y="320"/>
    </p:cViewPr>
  </p:notesTextViewPr>
  <p:notesViewPr>
    <p:cSldViewPr showGuides="1">
      <p:cViewPr varScale="1">
        <p:scale>
          <a:sx n="105" d="100"/>
          <a:sy n="105" d="100"/>
        </p:scale>
        <p:origin x="-3536"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8800" y="457200"/>
            <a:ext cx="3200400" cy="24003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463550" y="3097213"/>
            <a:ext cx="5943600" cy="54864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Geneva" charset="0"/>
              </a:defRPr>
            </a:lvl1pPr>
          </a:lstStyle>
          <a:p>
            <a:pPr>
              <a:defRPr/>
            </a:pPr>
            <a:fld id="{35CDE83D-2D91-3441-8E64-0CE0DEF213D7}" type="slidenum">
              <a:rPr lang="en-US"/>
              <a:pPr>
                <a:defRPr/>
              </a:pPr>
              <a:t>‹#›</a:t>
            </a:fld>
            <a:endParaRPr lang="en-US"/>
          </a:p>
        </p:txBody>
      </p:sp>
    </p:spTree>
    <p:extLst>
      <p:ext uri="{BB962C8B-B14F-4D97-AF65-F5344CB8AC3E}">
        <p14:creationId xmlns:p14="http://schemas.microsoft.com/office/powerpoint/2010/main" val="2626042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Arial"/>
      </a:defRPr>
    </a:lvl1pPr>
    <a:lvl2pPr marL="457200" algn="l" rtl="0" eaLnBrk="0" fontAlgn="base" hangingPunct="0">
      <a:spcBef>
        <a:spcPct val="30000"/>
      </a:spcBef>
      <a:spcAft>
        <a:spcPct val="0"/>
      </a:spcAft>
      <a:defRPr sz="1200" kern="1200">
        <a:solidFill>
          <a:schemeClr val="tx1"/>
        </a:solidFill>
        <a:latin typeface="Arial"/>
        <a:ea typeface="Geneva" charset="0"/>
        <a:cs typeface="Arial"/>
      </a:defRPr>
    </a:lvl2pPr>
    <a:lvl3pPr marL="914400" algn="l" rtl="0" eaLnBrk="0" fontAlgn="base" hangingPunct="0">
      <a:spcBef>
        <a:spcPct val="30000"/>
      </a:spcBef>
      <a:spcAft>
        <a:spcPct val="0"/>
      </a:spcAft>
      <a:defRPr sz="1200" kern="1200">
        <a:solidFill>
          <a:schemeClr val="tx1"/>
        </a:solidFill>
        <a:latin typeface="Arial"/>
        <a:ea typeface="Geneva" charset="0"/>
        <a:cs typeface="Arial"/>
      </a:defRPr>
    </a:lvl3pPr>
    <a:lvl4pPr marL="1371600" algn="l" rtl="0" eaLnBrk="0" fontAlgn="base" hangingPunct="0">
      <a:spcBef>
        <a:spcPct val="30000"/>
      </a:spcBef>
      <a:spcAft>
        <a:spcPct val="0"/>
      </a:spcAft>
      <a:defRPr sz="1200" kern="1200">
        <a:solidFill>
          <a:schemeClr val="tx1"/>
        </a:solidFill>
        <a:latin typeface="Arial"/>
        <a:ea typeface="Geneva" charset="0"/>
        <a:cs typeface="Arial"/>
      </a:defRPr>
    </a:lvl4pPr>
    <a:lvl5pPr marL="1828800" algn="l" rtl="0" eaLnBrk="0" fontAlgn="base" hangingPunct="0">
      <a:spcBef>
        <a:spcPct val="30000"/>
      </a:spcBef>
      <a:spcAft>
        <a:spcPct val="0"/>
      </a:spcAft>
      <a:defRPr sz="1200" kern="1200">
        <a:solidFill>
          <a:schemeClr val="tx1"/>
        </a:solidFill>
        <a:latin typeface="Arial"/>
        <a:ea typeface="Geneva" charset="0"/>
        <a:cs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ECA1D6-328C-8E4B-A0F6-C4C1C21BEA12}"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smtClean="0"/>
              <a:t>Opening </a:t>
            </a:r>
            <a:r>
              <a:rPr lang="en-US" b="0" dirty="0" smtClean="0"/>
              <a:t>(</a:t>
            </a:r>
            <a:r>
              <a:rPr lang="en-US" b="0" i="1" dirty="0" smtClean="0"/>
              <a:t>5-8 minutes</a:t>
            </a:r>
            <a:r>
              <a:rPr lang="en-US" b="0" dirty="0" smtClean="0"/>
              <a:t>)</a:t>
            </a:r>
          </a:p>
          <a:p>
            <a:endParaRPr lang="en-US" dirty="0" smtClean="0"/>
          </a:p>
          <a:p>
            <a:r>
              <a:rPr lang="en-US" dirty="0" smtClean="0"/>
              <a:t>The</a:t>
            </a:r>
            <a:r>
              <a:rPr lang="en-US" baseline="0" dirty="0" smtClean="0"/>
              <a:t> opening consists of the following:</a:t>
            </a:r>
          </a:p>
          <a:p>
            <a:pPr marL="228600" indent="-228600">
              <a:buAutoNum type="arabicPeriod"/>
            </a:pPr>
            <a:r>
              <a:rPr lang="en-US" baseline="0" dirty="0" smtClean="0"/>
              <a:t>Welcome</a:t>
            </a:r>
          </a:p>
          <a:p>
            <a:pPr marL="228600" indent="-228600">
              <a:buAutoNum type="arabicPeriod"/>
            </a:pPr>
            <a:r>
              <a:rPr lang="en-US" baseline="0" dirty="0" smtClean="0"/>
              <a:t>Prayer</a:t>
            </a:r>
          </a:p>
          <a:p>
            <a:pPr marL="228600" indent="-228600">
              <a:buAutoNum type="arabicPeriod"/>
            </a:pPr>
            <a:r>
              <a:rPr lang="en-US" baseline="0" dirty="0" smtClean="0"/>
              <a:t>Pledge of Allegiance</a:t>
            </a:r>
          </a:p>
          <a:p>
            <a:pPr marL="228600" indent="-228600">
              <a:buAutoNum type="arabicPeriod"/>
            </a:pPr>
            <a:r>
              <a:rPr lang="en-US" dirty="0" smtClean="0"/>
              <a:t>Scout Oath &amp; Law</a:t>
            </a:r>
          </a:p>
          <a:p>
            <a:endParaRPr lang="en-US" dirty="0" smtClean="0"/>
          </a:p>
          <a:p>
            <a:r>
              <a:rPr lang="en-US" dirty="0" smtClean="0"/>
              <a:t>A program-specific roundtable commissioner or assistant district commissioner for roundtables calls the meeting to order and starts welcoming all participants to the meeting. Start on time. It is unfair to those who arrived on time to have to wait. Beginning with an enthusiastic greeting will set the tone for a fun evening of learning and fellowship. </a:t>
            </a:r>
          </a:p>
          <a:p>
            <a:endParaRPr lang="en-US" dirty="0" smtClean="0"/>
          </a:p>
          <a:p>
            <a:pPr marL="228600" indent="-228600">
              <a:buAutoNum type="arabicPeriod"/>
            </a:pPr>
            <a:r>
              <a:rPr lang="en-US" dirty="0" smtClean="0"/>
              <a:t>Welcome</a:t>
            </a:r>
          </a:p>
          <a:p>
            <a:pPr marL="0" indent="0">
              <a:buNone/>
            </a:pPr>
            <a:r>
              <a:rPr lang="en-US" dirty="0" smtClean="0"/>
              <a:t>Welcome those who are attending Roundtable for the first time.</a:t>
            </a:r>
          </a:p>
          <a:p>
            <a:pPr marL="0" indent="0">
              <a:buNone/>
            </a:pPr>
            <a:r>
              <a:rPr lang="en-US" dirty="0" smtClean="0"/>
              <a:t>Introduce</a:t>
            </a:r>
            <a:r>
              <a:rPr lang="en-US" baseline="0" dirty="0" smtClean="0"/>
              <a:t> the Roundtable staff.</a:t>
            </a:r>
          </a:p>
          <a:p>
            <a:pPr marL="0" indent="0">
              <a:buNone/>
            </a:pPr>
            <a:r>
              <a:rPr lang="en-US" baseline="0" dirty="0" smtClean="0"/>
              <a:t>Introduce any special guests, i.e. topic specific presenters, Scout Executive, etc.</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2</a:t>
            </a:fld>
            <a:endParaRPr lang="en-US"/>
          </a:p>
        </p:txBody>
      </p:sp>
    </p:spTree>
    <p:extLst>
      <p:ext uri="{BB962C8B-B14F-4D97-AF65-F5344CB8AC3E}">
        <p14:creationId xmlns:p14="http://schemas.microsoft.com/office/powerpoint/2010/main" val="71094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smtClean="0"/>
              <a:t>Opening </a:t>
            </a:r>
            <a:r>
              <a:rPr lang="en-US" b="0" dirty="0" smtClean="0"/>
              <a:t>(</a:t>
            </a:r>
            <a:r>
              <a:rPr lang="en-US" b="0" i="1" dirty="0" smtClean="0"/>
              <a:t>8-10 minutes</a:t>
            </a:r>
            <a:r>
              <a:rPr lang="en-US" b="0" dirty="0" smtClean="0"/>
              <a:t>)</a:t>
            </a:r>
          </a:p>
          <a:p>
            <a:endParaRPr lang="en-US" dirty="0" smtClean="0"/>
          </a:p>
          <a:p>
            <a:r>
              <a:rPr lang="en-US" dirty="0" smtClean="0"/>
              <a:t>2. Prayer</a:t>
            </a:r>
          </a:p>
          <a:p>
            <a:r>
              <a:rPr lang="en-US" dirty="0" smtClean="0"/>
              <a:t>In keeping with the Scout’s duty to God, include a nonsectarian prayer in the general opening session. As some people aren’t comfortable praying in public, ensure success by asking a team member or participant in advance to offer the prayer. Begin with an appropriate introduction such as “prepare yourself for prayer or reflection as is your custom.” </a:t>
            </a:r>
          </a:p>
          <a:p>
            <a:endParaRPr lang="en-US" dirty="0" smtClean="0"/>
          </a:p>
          <a:p>
            <a:r>
              <a:rPr lang="en-US" dirty="0" smtClean="0"/>
              <a:t>Images shown:</a:t>
            </a:r>
          </a:p>
          <a:p>
            <a:r>
              <a:rPr lang="en-US" dirty="0" smtClean="0"/>
              <a:t>Star of David</a:t>
            </a:r>
            <a:r>
              <a:rPr lang="en-US" baseline="0" dirty="0" smtClean="0"/>
              <a:t> (Judaism), Christian Cross (Christianity), Star &amp; Crescent (Islam)</a:t>
            </a:r>
          </a:p>
          <a:p>
            <a:r>
              <a:rPr lang="en-US" baseline="0" dirty="0" smtClean="0"/>
              <a:t>Flaming Chalice (Unitarian Universalism), </a:t>
            </a:r>
            <a:r>
              <a:rPr lang="en-US" baseline="0" dirty="0" err="1" smtClean="0"/>
              <a:t>Faravahar</a:t>
            </a:r>
            <a:r>
              <a:rPr lang="en-US" baseline="0" dirty="0" smtClean="0"/>
              <a:t> (Zoroastrianism)</a:t>
            </a:r>
          </a:p>
          <a:p>
            <a:r>
              <a:rPr lang="en-US" baseline="0" dirty="0" smtClean="0"/>
              <a:t>9-pointed Star (</a:t>
            </a:r>
            <a:r>
              <a:rPr lang="en-US" baseline="0" dirty="0" err="1" smtClean="0"/>
              <a:t>Bahá’i</a:t>
            </a:r>
            <a:r>
              <a:rPr lang="en-US" baseline="0" dirty="0" smtClean="0"/>
              <a:t>), Wheel of Dharma (Buddhism), Om (Hinduism), </a:t>
            </a:r>
            <a:r>
              <a:rPr lang="en-US" baseline="0" dirty="0" err="1" smtClean="0"/>
              <a:t>Taijitu</a:t>
            </a:r>
            <a:r>
              <a:rPr lang="en-US" baseline="0" dirty="0" smtClean="0"/>
              <a:t> (Taoism)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3</a:t>
            </a:fld>
            <a:endParaRPr lang="en-US"/>
          </a:p>
        </p:txBody>
      </p:sp>
    </p:spTree>
    <p:extLst>
      <p:ext uri="{BB962C8B-B14F-4D97-AF65-F5344CB8AC3E}">
        <p14:creationId xmlns:p14="http://schemas.microsoft.com/office/powerpoint/2010/main" val="1769725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smtClean="0"/>
              <a:t>Opening </a:t>
            </a:r>
            <a:r>
              <a:rPr lang="en-US" b="0" dirty="0" smtClean="0"/>
              <a:t>(</a:t>
            </a:r>
            <a:r>
              <a:rPr lang="en-US" b="0" i="1" dirty="0" smtClean="0"/>
              <a:t>8-10 minutes</a:t>
            </a:r>
            <a:r>
              <a:rPr lang="en-US" b="0" dirty="0" smtClean="0"/>
              <a:t>)</a:t>
            </a:r>
          </a:p>
          <a:p>
            <a:endParaRPr lang="en-US" dirty="0" smtClean="0"/>
          </a:p>
          <a:p>
            <a:r>
              <a:rPr lang="en-US" dirty="0" smtClean="0"/>
              <a:t>In advance</a:t>
            </a:r>
            <a:r>
              <a:rPr lang="en-US" baseline="0" dirty="0" smtClean="0"/>
              <a:t> ask a unit, the OA, or commissioners to conduct an opening ceremony and lead the participants in the following:</a:t>
            </a:r>
          </a:p>
          <a:p>
            <a:endParaRPr lang="en-US" dirty="0" smtClean="0"/>
          </a:p>
          <a:p>
            <a:r>
              <a:rPr lang="en-US" dirty="0" smtClean="0"/>
              <a:t>3. Pledge</a:t>
            </a:r>
            <a:r>
              <a:rPr lang="en-US" baseline="0" dirty="0" smtClean="0"/>
              <a:t> of Allegiance</a:t>
            </a:r>
          </a:p>
          <a:p>
            <a:r>
              <a:rPr lang="en-US" baseline="0" dirty="0" smtClean="0"/>
              <a:t>4. Scout Oath &amp; Law</a:t>
            </a:r>
            <a:endParaRPr lang="en-US" dirty="0" smtClean="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4</a:t>
            </a:fld>
            <a:endParaRPr lang="en-US"/>
          </a:p>
        </p:txBody>
      </p:sp>
    </p:spTree>
    <p:extLst>
      <p:ext uri="{BB962C8B-B14F-4D97-AF65-F5344CB8AC3E}">
        <p14:creationId xmlns:p14="http://schemas.microsoft.com/office/powerpoint/2010/main" val="176972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smtClean="0"/>
              <a:t>Hot</a:t>
            </a:r>
            <a:r>
              <a:rPr lang="en-US" baseline="0" dirty="0" smtClean="0"/>
              <a:t> Topics</a:t>
            </a:r>
            <a:r>
              <a:rPr lang="en-US" dirty="0" smtClean="0"/>
              <a:t> </a:t>
            </a:r>
            <a:r>
              <a:rPr lang="en-US" b="0" dirty="0" smtClean="0"/>
              <a:t>(</a:t>
            </a:r>
            <a:r>
              <a:rPr lang="en-US" b="0" i="1" dirty="0" smtClean="0"/>
              <a:t>10-15 </a:t>
            </a:r>
            <a:r>
              <a:rPr lang="en-US" b="0" i="1" dirty="0" smtClean="0"/>
              <a:t>minutes</a:t>
            </a:r>
            <a:r>
              <a:rPr lang="en-US" b="0" dirty="0" smtClean="0"/>
              <a:t>)</a:t>
            </a:r>
          </a:p>
          <a:p>
            <a:endParaRPr lang="en-US" dirty="0" smtClean="0"/>
          </a:p>
          <a:p>
            <a:r>
              <a:rPr lang="en-US" dirty="0" smtClean="0"/>
              <a:t>The </a:t>
            </a:r>
            <a:r>
              <a:rPr lang="en-US" baseline="0" dirty="0" smtClean="0"/>
              <a:t>hot topics segment is for the following:</a:t>
            </a:r>
          </a:p>
          <a:p>
            <a:pPr marL="228600" indent="-228600">
              <a:buAutoNum type="arabicPeriod"/>
            </a:pPr>
            <a:r>
              <a:rPr lang="en-US" baseline="0" dirty="0" smtClean="0"/>
              <a:t>National or council information that significantly impacts local Scouting or requires immediate volunteer action (such as program change, new membership recruitment tools, fee changes, new opportunities, etc.)</a:t>
            </a:r>
          </a:p>
          <a:p>
            <a:pPr marL="228600" indent="-228600">
              <a:buAutoNum type="arabicPeriod"/>
            </a:pPr>
            <a:r>
              <a:rPr lang="en-US" baseline="0" dirty="0" smtClean="0"/>
              <a:t>Announcements</a:t>
            </a:r>
            <a:endParaRPr lang="en-US" dirty="0" smtClean="0"/>
          </a:p>
          <a:p>
            <a:endParaRPr lang="en-US" dirty="0" smtClean="0"/>
          </a:p>
          <a:p>
            <a:r>
              <a:rPr lang="en-US" dirty="0" smtClean="0"/>
              <a:t>This</a:t>
            </a:r>
            <a:r>
              <a:rPr lang="en-US" baseline="0" dirty="0" smtClean="0"/>
              <a:t> information may be disseminated via pre-recorded video or “live” in-person.</a:t>
            </a:r>
            <a:endParaRPr lang="en-US" dirty="0" smtClean="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5</a:t>
            </a:fld>
            <a:endParaRPr lang="en-US"/>
          </a:p>
        </p:txBody>
      </p:sp>
    </p:spTree>
    <p:extLst>
      <p:ext uri="{BB962C8B-B14F-4D97-AF65-F5344CB8AC3E}">
        <p14:creationId xmlns:p14="http://schemas.microsoft.com/office/powerpoint/2010/main" val="71094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smtClean="0"/>
              <a:t>Safety Moment </a:t>
            </a:r>
            <a:r>
              <a:rPr lang="en-US" b="0" dirty="0" smtClean="0"/>
              <a:t>(</a:t>
            </a:r>
            <a:r>
              <a:rPr lang="en-US" b="0" i="1" dirty="0" smtClean="0"/>
              <a:t>5 </a:t>
            </a:r>
            <a:r>
              <a:rPr lang="en-US" b="0" i="1" dirty="0" smtClean="0"/>
              <a:t>minutes</a:t>
            </a:r>
            <a:r>
              <a:rPr lang="en-US" b="0" dirty="0" smtClean="0"/>
              <a:t>)</a:t>
            </a:r>
          </a:p>
          <a:p>
            <a:endParaRPr lang="en-US" dirty="0" smtClean="0"/>
          </a:p>
          <a:p>
            <a:r>
              <a:rPr lang="en-US" dirty="0" smtClean="0"/>
              <a:t>[</a:t>
            </a:r>
            <a:r>
              <a:rPr lang="en-US" i="1" dirty="0" smtClean="0"/>
              <a:t>The purpose of the safety moment is to focus</a:t>
            </a:r>
            <a:r>
              <a:rPr lang="en-US" i="1" baseline="0" dirty="0" smtClean="0"/>
              <a:t> and/or educate the audience on a safety topic. </a:t>
            </a:r>
          </a:p>
          <a:p>
            <a:endParaRPr lang="en-US" i="1" baseline="0" dirty="0" smtClean="0"/>
          </a:p>
          <a:p>
            <a:r>
              <a:rPr lang="en-US" i="1" baseline="0" dirty="0" smtClean="0"/>
              <a:t>The message should be delivered using facts and simple language and should be appropriate to the audience. Make use of handouts, slides, or a demonstration to help assure that the participants understand and know how to apply the message. The message should be delivered in just a few minutes. Don’t belabor the point or make it difficult.</a:t>
            </a:r>
            <a:r>
              <a:rPr lang="en-US" baseline="0" dirty="0" smtClean="0"/>
              <a:t>]</a:t>
            </a:r>
          </a:p>
          <a:p>
            <a:endParaRPr lang="en-US" baseline="0" dirty="0" smtClean="0"/>
          </a:p>
          <a:p>
            <a:r>
              <a:rPr lang="en-US" dirty="0" smtClean="0"/>
              <a:t>Robert Baden-Powell once said the definition of the Scout motto </a:t>
            </a:r>
            <a:r>
              <a:rPr lang="en-US" i="1" dirty="0" smtClean="0"/>
              <a:t>Be Prepared</a:t>
            </a:r>
            <a:r>
              <a:rPr lang="en-US" dirty="0" smtClean="0"/>
              <a:t> is this: “A Scout must prepare himself by previous thinking out and practicing how to act on any accident or emergency so that he is never taken by surprise.” Baden-Powell also advocated that young men spend a lot of time learning in and about the out-of-doors, as he said, “The open-air is the real objective of Scouting and the key to its success.” However, we</a:t>
            </a:r>
            <a:r>
              <a:rPr lang="en-US" baseline="0" dirty="0" smtClean="0"/>
              <a:t> still need to be aware of our surroundings and their changing conditions, including what is happening with the weather.</a:t>
            </a:r>
            <a:endParaRPr lang="en-US" dirty="0" smtClean="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6</a:t>
            </a:fld>
            <a:endParaRPr lang="en-US"/>
          </a:p>
        </p:txBody>
      </p:sp>
    </p:spTree>
    <p:extLst>
      <p:ext uri="{BB962C8B-B14F-4D97-AF65-F5344CB8AC3E}">
        <p14:creationId xmlns:p14="http://schemas.microsoft.com/office/powerpoint/2010/main" val="71094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smtClean="0"/>
              <a:t>Safety Moment </a:t>
            </a:r>
            <a:r>
              <a:rPr lang="en-US" b="0" dirty="0" smtClean="0"/>
              <a:t>(</a:t>
            </a:r>
            <a:r>
              <a:rPr lang="en-US" b="0" i="1" dirty="0" smtClean="0"/>
              <a:t>5 </a:t>
            </a:r>
            <a:r>
              <a:rPr lang="en-US" b="0" i="1" dirty="0" smtClean="0"/>
              <a:t>minutes</a:t>
            </a:r>
            <a:r>
              <a:rPr lang="en-US" b="0" dirty="0" smtClean="0"/>
              <a:t>)</a:t>
            </a:r>
          </a:p>
          <a:p>
            <a:endParaRPr lang="en-US" dirty="0" smtClean="0"/>
          </a:p>
          <a:p>
            <a:r>
              <a:rPr lang="en-US" dirty="0" smtClean="0"/>
              <a:t>Severe weather hazards, such as tornadoes, lightning, hail, flash flooding, and downbursts, can be dangerous. Each requires a basic understanding of what to do so that you can protect yourself and your Scouts. The scale of weather conditions can seem daunting—ranging from high heat with no humidity to</a:t>
            </a:r>
            <a:r>
              <a:rPr lang="en-US" baseline="0" dirty="0" smtClean="0"/>
              <a:t> torrential downpours with possible flooding. However, some key basic principles can help everyone prepare. Here are a few for you to consider:</a:t>
            </a:r>
            <a:endParaRPr lang="en-US" baseline="0" dirty="0" smtClean="0"/>
          </a:p>
          <a:p>
            <a:pPr marL="228600" indent="-228600">
              <a:buFont typeface="+mj-lt"/>
              <a:buAutoNum type="arabicPeriod"/>
            </a:pPr>
            <a:r>
              <a:rPr lang="en-US" baseline="0" dirty="0" smtClean="0"/>
              <a:t>Know the weather forecast before you set out on your trip.</a:t>
            </a:r>
            <a:endParaRPr lang="en-US" baseline="0" dirty="0" smtClean="0"/>
          </a:p>
          <a:p>
            <a:pPr marL="228600" indent="-228600">
              <a:buFont typeface="+mj-lt"/>
              <a:buAutoNum type="arabicPeriod"/>
            </a:pPr>
            <a:r>
              <a:rPr lang="en-US" baseline="0" dirty="0" smtClean="0"/>
              <a:t>Prepare for the types of weather hazards that are associated with your destination, such as tornadoes, lightning, snow, torrential rains, and high winds. The BSA’s online Hazardous Weather Training (available through </a:t>
            </a:r>
            <a:r>
              <a:rPr lang="en-US" baseline="0" dirty="0" err="1" smtClean="0"/>
              <a:t>my.scouting.org</a:t>
            </a:r>
            <a:r>
              <a:rPr lang="en-US" baseline="0" dirty="0" smtClean="0"/>
              <a:t>) is a great resource in this area. The Hazardous Weather Training is required for all direct contact leaders and needs to be renewed every two years..</a:t>
            </a:r>
            <a:endParaRPr lang="en-US" baseline="0" dirty="0" smtClean="0"/>
          </a:p>
          <a:p>
            <a:pPr marL="228600" indent="-228600">
              <a:buFont typeface="+mj-lt"/>
              <a:buAutoNum type="arabicPeriod"/>
            </a:pPr>
            <a:r>
              <a:rPr lang="en-US" baseline="0" dirty="0" smtClean="0"/>
              <a:t>Double-check weather conditions immediately upon arrival to verify forecasts.</a:t>
            </a:r>
            <a:endParaRPr lang="en-US" baseline="0" dirty="0" smtClean="0"/>
          </a:p>
          <a:p>
            <a:pPr marL="228600" indent="-228600">
              <a:buFont typeface="+mj-lt"/>
              <a:buAutoNum type="arabicPeriod"/>
            </a:pPr>
            <a:r>
              <a:rPr lang="en-US" baseline="0" dirty="0" smtClean="0"/>
              <a:t>The weather can be integral in becoming lost or injured. If visibility becomes limited, respond quickly to gather the Scouts in your care.</a:t>
            </a:r>
            <a:endParaRPr lang="en-US" baseline="0" dirty="0" smtClean="0"/>
          </a:p>
          <a:p>
            <a:pPr marL="228600" indent="-228600">
              <a:buFont typeface="+mj-lt"/>
              <a:buAutoNum type="arabicPeriod"/>
            </a:pPr>
            <a:r>
              <a:rPr lang="en-US" baseline="0" dirty="0" smtClean="0"/>
              <a:t>Inquire about the location of any designated emergency shelters in the area.</a:t>
            </a:r>
            <a:endParaRPr lang="en-US" baseline="0" dirty="0" smtClean="0"/>
          </a:p>
          <a:p>
            <a:pPr marL="171450" indent="-171450">
              <a:buFont typeface="Arial"/>
              <a:buChar char="•"/>
            </a:pPr>
            <a:endParaRPr lang="en-US" baseline="0" dirty="0" smtClean="0"/>
          </a:p>
          <a:p>
            <a:pPr marL="0" indent="0">
              <a:buFont typeface="Arial"/>
              <a:buNone/>
            </a:pPr>
            <a:r>
              <a:rPr lang="en-US" baseline="0" dirty="0" smtClean="0"/>
              <a:t>You may never encounter a severe weather hazard. Your chances of being hit by lightning in your lifetime are 1 in 700,000, and the chance of your home being destroyed by a tornado (If you live in tornado alley) are 1 in 150,000. By learning and following these key principles, you can move forward with confidence and provide every opportunity to your Scouts to participate in Baden-Powell’s outdoor laboratory.</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7</a:t>
            </a:fld>
            <a:endParaRPr lang="en-US"/>
          </a:p>
        </p:txBody>
      </p:sp>
    </p:spTree>
    <p:extLst>
      <p:ext uri="{BB962C8B-B14F-4D97-AF65-F5344CB8AC3E}">
        <p14:creationId xmlns:p14="http://schemas.microsoft.com/office/powerpoint/2010/main" val="81933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smtClean="0"/>
              <a:t>Commissioner’s Moment </a:t>
            </a:r>
            <a:r>
              <a:rPr lang="en-US" b="0" dirty="0" smtClean="0"/>
              <a:t>(</a:t>
            </a:r>
            <a:r>
              <a:rPr lang="en-US" b="0" i="1" dirty="0" smtClean="0"/>
              <a:t>2 minutes</a:t>
            </a:r>
            <a:r>
              <a:rPr lang="en-US" b="0" dirty="0" smtClean="0"/>
              <a:t>)</a:t>
            </a:r>
          </a:p>
          <a:p>
            <a:endParaRPr lang="en-US" dirty="0" smtClean="0"/>
          </a:p>
          <a:p>
            <a:r>
              <a:rPr lang="en-US" dirty="0" smtClean="0"/>
              <a:t>This is the chance for the assistant district commissioner for roundtable, or others as appropriate, to give a meaningful thought regarding a point of the Scout Law, or other significant and uplifting message. The Commissioner’s Moment helps bring the general session to a close and transition to the program-specific breakouts. Explain that the next session will begin in a few minutes, and point out the locations. </a:t>
            </a:r>
            <a:endParaRPr lang="en-US" dirty="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8</a:t>
            </a:fld>
            <a:endParaRPr lang="en-US"/>
          </a:p>
        </p:txBody>
      </p:sp>
    </p:spTree>
    <p:extLst>
      <p:ext uri="{BB962C8B-B14F-4D97-AF65-F5344CB8AC3E}">
        <p14:creationId xmlns:p14="http://schemas.microsoft.com/office/powerpoint/2010/main" val="71094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smtClean="0"/>
              <a:t>Breakouts </a:t>
            </a:r>
            <a:r>
              <a:rPr lang="en-US" b="0" dirty="0" smtClean="0"/>
              <a:t>(</a:t>
            </a:r>
            <a:r>
              <a:rPr lang="en-US" b="0" i="1" dirty="0" smtClean="0"/>
              <a:t>40-45 minutes</a:t>
            </a:r>
            <a:r>
              <a:rPr lang="en-US" b="0" dirty="0" smtClean="0"/>
              <a:t>)</a:t>
            </a:r>
          </a:p>
          <a:p>
            <a:endParaRPr lang="en-US" dirty="0" smtClean="0"/>
          </a:p>
          <a:p>
            <a:r>
              <a:rPr lang="en-US" dirty="0" smtClean="0"/>
              <a:t>Program specific breakouts allow Scouters to partake in a training and discussion on topics relevant to their program. It is also an opportunity for Scouters to share their knowledge</a:t>
            </a:r>
            <a:r>
              <a:rPr lang="en-US" baseline="0" dirty="0" smtClean="0"/>
              <a:t> with others through </a:t>
            </a:r>
            <a:r>
              <a:rPr lang="en-US" baseline="0" smtClean="0"/>
              <a:t>those discussions.</a:t>
            </a:r>
            <a:endParaRPr lang="en-US" dirty="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9</a:t>
            </a:fld>
            <a:endParaRPr lang="en-US"/>
          </a:p>
        </p:txBody>
      </p:sp>
    </p:spTree>
    <p:extLst>
      <p:ext uri="{BB962C8B-B14F-4D97-AF65-F5344CB8AC3E}">
        <p14:creationId xmlns:p14="http://schemas.microsoft.com/office/powerpoint/2010/main" val="710943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0055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5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14826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53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3809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28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48767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33401"/>
            <a:ext cx="6019800" cy="48767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575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718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809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943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91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51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65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92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27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33399"/>
            <a:ext cx="5111750" cy="4876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975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7537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8" name="Rectangle 7"/>
          <p:cNvSpPr/>
          <p:nvPr/>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12" descr="AnnivGrStandard_Rev.gif"/>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23825" y="38100"/>
            <a:ext cx="2390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Placeholder 2"/>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30" name="Picture 9" descr="FolioREVISED.jp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354035" y="5867400"/>
            <a:ext cx="1789965" cy="9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10"/>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077200" y="6553200"/>
            <a:ext cx="1028700" cy="12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rgbClr val="004175"/>
          </a:solidFill>
          <a:latin typeface="Arial"/>
          <a:ea typeface="ＭＳ Ｐゴシック" charset="0"/>
          <a:cs typeface="Arial"/>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hyperlink" Target="http://www.weather.gov" TargetMode="External"/><Relationship Id="rId6" Type="http://schemas.openxmlformats.org/officeDocument/2006/relationships/hyperlink" Target="http://www.noaa.gov" TargetMode="External"/><Relationship Id="rId7" Type="http://schemas.openxmlformats.org/officeDocument/2006/relationships/hyperlink" Target="http://www.weatherwizkids.com" TargetMode="External"/><Relationship Id="rId8" Type="http://schemas.openxmlformats.org/officeDocument/2006/relationships/hyperlink" Target="http://www.struckbylightning.org"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9"/>
          <p:cNvSpPr>
            <a:spLocks noGrp="1"/>
          </p:cNvSpPr>
          <p:nvPr>
            <p:ph type="ctrTitle"/>
          </p:nvPr>
        </p:nvSpPr>
        <p:spPr>
          <a:xfrm>
            <a:off x="685800" y="2416175"/>
            <a:ext cx="7772400" cy="1470025"/>
          </a:xfrm>
        </p:spPr>
        <p:txBody>
          <a:bodyPr/>
          <a:lstStyle/>
          <a:p>
            <a:r>
              <a:rPr lang="en-US" b="1" dirty="0" smtClean="0"/>
              <a:t>Welcome to Roundtable</a:t>
            </a:r>
            <a:endParaRPr lang="en-US" b="1" dirty="0"/>
          </a:p>
        </p:txBody>
      </p:sp>
      <p:sp>
        <p:nvSpPr>
          <p:cNvPr id="4" name="Title 9"/>
          <p:cNvSpPr txBox="1">
            <a:spLocks/>
          </p:cNvSpPr>
          <p:nvPr/>
        </p:nvSpPr>
        <p:spPr bwMode="auto">
          <a:xfrm>
            <a:off x="457200" y="457200"/>
            <a:ext cx="8153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004175"/>
                </a:solidFill>
                <a:latin typeface="Arial"/>
                <a:ea typeface="ＭＳ Ｐゴシック" charset="0"/>
                <a:cs typeface="Arial"/>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b="1" dirty="0" smtClean="0"/>
              <a:t>Narragansett Council</a:t>
            </a:r>
          </a:p>
          <a:p>
            <a:pPr algn="l"/>
            <a:r>
              <a:rPr lang="en-US" sz="3600" b="1" dirty="0" smtClean="0">
                <a:solidFill>
                  <a:srgbClr val="CD0034"/>
                </a:solidFill>
              </a:rPr>
              <a:t>XY District </a:t>
            </a:r>
            <a:endParaRPr lang="en-US" sz="3600" b="1" dirty="0">
              <a:solidFill>
                <a:srgbClr val="CD0034"/>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868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Scout is Reverent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20474" y="5002815"/>
            <a:ext cx="1371600" cy="1371600"/>
          </a:xfrm>
          <a:prstGeom prst="rect">
            <a:avLst/>
          </a:prstGeom>
        </p:spPr>
      </p:pic>
      <p:pic>
        <p:nvPicPr>
          <p:cNvPr id="5" name="Picture 4"/>
          <p:cNvPicPr>
            <a:picLocks noChangeAspect="1"/>
          </p:cNvPicPr>
          <p:nvPr/>
        </p:nvPicPr>
        <p:blipFill>
          <a:blip r:embed="rId4"/>
          <a:stretch>
            <a:fillRect/>
          </a:stretch>
        </p:blipFill>
        <p:spPr>
          <a:xfrm>
            <a:off x="621824" y="5002815"/>
            <a:ext cx="1371600" cy="1371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47939" y="1447800"/>
            <a:ext cx="1223319" cy="1828800"/>
          </a:xfrm>
          <a:prstGeom prst="rect">
            <a:avLst/>
          </a:prstGeom>
        </p:spPr>
      </p:pic>
      <p:pic>
        <p:nvPicPr>
          <p:cNvPr id="7" name="Picture 6"/>
          <p:cNvPicPr>
            <a:picLocks noChangeAspect="1"/>
          </p:cNvPicPr>
          <p:nvPr/>
        </p:nvPicPr>
        <p:blipFill>
          <a:blip r:embed="rId6"/>
          <a:stretch>
            <a:fillRect/>
          </a:stretch>
        </p:blipFill>
        <p:spPr>
          <a:xfrm>
            <a:off x="5515708" y="1447800"/>
            <a:ext cx="1875692" cy="1828800"/>
          </a:xfrm>
          <a:prstGeom prst="rect">
            <a:avLst/>
          </a:prstGeom>
        </p:spPr>
      </p:pic>
      <p:pic>
        <p:nvPicPr>
          <p:cNvPr id="8" name="Picture 7"/>
          <p:cNvPicPr>
            <a:picLocks noChangeAspect="1"/>
          </p:cNvPicPr>
          <p:nvPr/>
        </p:nvPicPr>
        <p:blipFill>
          <a:blip r:embed="rId7"/>
          <a:stretch>
            <a:fillRect/>
          </a:stretch>
        </p:blipFill>
        <p:spPr>
          <a:xfrm>
            <a:off x="621824" y="1447800"/>
            <a:ext cx="1581665" cy="18288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30145" y="3453908"/>
            <a:ext cx="1527395" cy="1371600"/>
          </a:xfrm>
          <a:prstGeom prst="rect">
            <a:avLst/>
          </a:prstGeom>
        </p:spPr>
      </p:pic>
      <p:pic>
        <p:nvPicPr>
          <p:cNvPr id="10" name="Picture 9"/>
          <p:cNvPicPr>
            <a:picLocks noChangeAspect="1"/>
          </p:cNvPicPr>
          <p:nvPr/>
        </p:nvPicPr>
        <p:blipFill>
          <a:blip r:embed="rId9"/>
          <a:stretch>
            <a:fillRect/>
          </a:stretch>
        </p:blipFill>
        <p:spPr>
          <a:xfrm>
            <a:off x="6019800" y="5002815"/>
            <a:ext cx="1371600" cy="137160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421149" y="5002815"/>
            <a:ext cx="1371600" cy="1371600"/>
          </a:xfrm>
          <a:prstGeom prst="rect">
            <a:avLst/>
          </a:prstGeom>
        </p:spPr>
      </p:pic>
      <p:pic>
        <p:nvPicPr>
          <p:cNvPr id="12" name="Picture 11"/>
          <p:cNvPicPr>
            <a:picLocks noChangeAspect="1"/>
          </p:cNvPicPr>
          <p:nvPr/>
        </p:nvPicPr>
        <p:blipFill>
          <a:blip r:embed="rId11"/>
          <a:stretch>
            <a:fillRect/>
          </a:stretch>
        </p:blipFill>
        <p:spPr>
          <a:xfrm>
            <a:off x="3916680" y="3453908"/>
            <a:ext cx="2560320" cy="1371600"/>
          </a:xfrm>
          <a:prstGeom prst="rect">
            <a:avLst/>
          </a:prstGeom>
        </p:spPr>
      </p:pic>
    </p:spTree>
    <p:extLst>
      <p:ext uri="{BB962C8B-B14F-4D97-AF65-F5344CB8AC3E}">
        <p14:creationId xmlns:p14="http://schemas.microsoft.com/office/powerpoint/2010/main" val="212333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508125" y="1419225"/>
            <a:ext cx="6111875" cy="4067175"/>
          </a:xfrm>
          <a:prstGeom prst="rect">
            <a:avLst/>
          </a:prstGeom>
        </p:spPr>
      </p:pic>
    </p:spTree>
    <p:extLst>
      <p:ext uri="{BB962C8B-B14F-4D97-AF65-F5344CB8AC3E}">
        <p14:creationId xmlns:p14="http://schemas.microsoft.com/office/powerpoint/2010/main" val="272275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Topics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4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moment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633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50000"/>
          </a:blip>
          <a:srcRect b="-1758"/>
          <a:stretch/>
        </p:blipFill>
        <p:spPr>
          <a:xfrm>
            <a:off x="4648200" y="2971800"/>
            <a:ext cx="4312920" cy="2907792"/>
          </a:xfrm>
          <a:prstGeom prst="rect">
            <a:avLst/>
          </a:prstGeom>
        </p:spPr>
      </p:pic>
      <p:pic>
        <p:nvPicPr>
          <p:cNvPr id="5" name="Picture 4"/>
          <p:cNvPicPr>
            <a:picLocks noChangeAspect="1"/>
          </p:cNvPicPr>
          <p:nvPr/>
        </p:nvPicPr>
        <p:blipFill rotWithShape="1">
          <a:blip r:embed="rId4">
            <a:alphaModFix amt="50000"/>
          </a:blip>
          <a:srcRect t="-199" b="5450"/>
          <a:stretch/>
        </p:blipFill>
        <p:spPr>
          <a:xfrm>
            <a:off x="179832" y="685800"/>
            <a:ext cx="4315968" cy="5257800"/>
          </a:xfrm>
          <a:prstGeom prst="rect">
            <a:avLst/>
          </a:prstGeom>
        </p:spPr>
      </p:pic>
      <p:sp>
        <p:nvSpPr>
          <p:cNvPr id="3" name="Content Placeholder 2"/>
          <p:cNvSpPr>
            <a:spLocks noGrp="1"/>
          </p:cNvSpPr>
          <p:nvPr>
            <p:ph idx="1"/>
          </p:nvPr>
        </p:nvSpPr>
        <p:spPr>
          <a:xfrm>
            <a:off x="5257800" y="685800"/>
            <a:ext cx="3429000" cy="5257800"/>
          </a:xfrm>
        </p:spPr>
        <p:txBody>
          <a:bodyPr/>
          <a:lstStyle/>
          <a:p>
            <a:pPr marL="0" indent="0">
              <a:buNone/>
            </a:pPr>
            <a:r>
              <a:rPr lang="en-US" sz="2800" b="1" dirty="0" smtClean="0">
                <a:solidFill>
                  <a:srgbClr val="004175"/>
                </a:solidFill>
              </a:rPr>
              <a:t>Resources</a:t>
            </a:r>
          </a:p>
          <a:p>
            <a:pPr marL="0" indent="0">
              <a:buNone/>
            </a:pPr>
            <a:r>
              <a:rPr lang="en-US" sz="2000" dirty="0" smtClean="0"/>
              <a:t>National Weather Service:</a:t>
            </a:r>
            <a:endParaRPr lang="en-US" sz="2000" dirty="0" smtClean="0"/>
          </a:p>
          <a:p>
            <a:pPr marL="0" indent="0">
              <a:buNone/>
            </a:pPr>
            <a:r>
              <a:rPr lang="en-US" sz="2000" dirty="0" err="1" smtClean="0">
                <a:hlinkClick r:id="rId5"/>
              </a:rPr>
              <a:t>www.weather.gov</a:t>
            </a:r>
            <a:endParaRPr lang="en-US" sz="2000" dirty="0" smtClean="0"/>
          </a:p>
          <a:p>
            <a:pPr marL="0" indent="0">
              <a:spcBef>
                <a:spcPts val="1200"/>
              </a:spcBef>
              <a:buNone/>
            </a:pPr>
            <a:r>
              <a:rPr lang="en-US" sz="2000" dirty="0" smtClean="0"/>
              <a:t>National Oceanic and Atmospheric Administration:</a:t>
            </a:r>
            <a:endParaRPr lang="en-US" sz="2000" dirty="0" smtClean="0"/>
          </a:p>
          <a:p>
            <a:pPr marL="0" indent="0">
              <a:buNone/>
            </a:pPr>
            <a:r>
              <a:rPr lang="en-US" sz="2000" dirty="0" smtClean="0">
                <a:hlinkClick r:id="rId6"/>
              </a:rPr>
              <a:t>www.noaa.gov</a:t>
            </a:r>
            <a:endParaRPr lang="en-US" sz="2000" dirty="0" smtClean="0"/>
          </a:p>
          <a:p>
            <a:pPr marL="0" indent="0">
              <a:spcBef>
                <a:spcPts val="1200"/>
              </a:spcBef>
              <a:buNone/>
            </a:pPr>
            <a:r>
              <a:rPr lang="en-US" sz="2000" dirty="0" smtClean="0"/>
              <a:t>Weather Wiz Kids:</a:t>
            </a:r>
            <a:endParaRPr lang="en-US" sz="2000" dirty="0"/>
          </a:p>
          <a:p>
            <a:pPr marL="0" indent="0">
              <a:buNone/>
            </a:pPr>
            <a:r>
              <a:rPr lang="en-US" sz="2000" dirty="0" smtClean="0">
                <a:hlinkClick r:id="rId7"/>
              </a:rPr>
              <a:t>www.weatherwizkids.com</a:t>
            </a:r>
            <a:endParaRPr lang="en-US" sz="2000" dirty="0" smtClean="0"/>
          </a:p>
          <a:p>
            <a:pPr marL="0" indent="0">
              <a:spcBef>
                <a:spcPts val="1200"/>
              </a:spcBef>
              <a:buNone/>
            </a:pPr>
            <a:r>
              <a:rPr lang="en-US" sz="2000" dirty="0" smtClean="0"/>
              <a:t>Struck by Lightning:</a:t>
            </a:r>
            <a:endParaRPr lang="en-US" sz="2000" dirty="0"/>
          </a:p>
          <a:p>
            <a:pPr marL="0" indent="0">
              <a:buNone/>
            </a:pPr>
            <a:r>
              <a:rPr lang="en-US" sz="2000" dirty="0" smtClean="0">
                <a:hlinkClick r:id="rId8"/>
              </a:rPr>
              <a:t>www.struckbylightning.org</a:t>
            </a:r>
            <a:endParaRPr lang="en-US" sz="2000" dirty="0" smtClean="0"/>
          </a:p>
        </p:txBody>
      </p:sp>
      <p:sp>
        <p:nvSpPr>
          <p:cNvPr id="7" name="Content Placeholder 2"/>
          <p:cNvSpPr txBox="1">
            <a:spLocks/>
          </p:cNvSpPr>
          <p:nvPr/>
        </p:nvSpPr>
        <p:spPr bwMode="auto">
          <a:xfrm>
            <a:off x="533400" y="685800"/>
            <a:ext cx="3429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800" b="1" dirty="0" smtClean="0">
                <a:solidFill>
                  <a:srgbClr val="004175"/>
                </a:solidFill>
              </a:rPr>
              <a:t> </a:t>
            </a:r>
          </a:p>
          <a:p>
            <a:r>
              <a:rPr lang="en-US" sz="2000" dirty="0" smtClean="0"/>
              <a:t>Know the weather forecast.</a:t>
            </a:r>
          </a:p>
          <a:p>
            <a:r>
              <a:rPr lang="en-US" sz="2000" dirty="0" smtClean="0"/>
              <a:t>Prepare for weather hazards you may encounter.</a:t>
            </a:r>
          </a:p>
          <a:p>
            <a:r>
              <a:rPr lang="en-US" sz="2000" dirty="0" smtClean="0"/>
              <a:t>Double-check weather upon arrival.</a:t>
            </a:r>
          </a:p>
          <a:p>
            <a:r>
              <a:rPr lang="en-US" sz="2000" dirty="0" smtClean="0"/>
              <a:t>Weather can play a part in becoming lost or injured.</a:t>
            </a:r>
          </a:p>
          <a:p>
            <a:r>
              <a:rPr lang="en-US" sz="2000" dirty="0" smtClean="0"/>
              <a:t>Inquire about location of emergency shelters in the area.</a:t>
            </a:r>
            <a:endParaRPr lang="en-US" sz="2000" dirty="0"/>
          </a:p>
        </p:txBody>
      </p:sp>
    </p:spTree>
    <p:extLst>
      <p:ext uri="{BB962C8B-B14F-4D97-AF65-F5344CB8AC3E}">
        <p14:creationId xmlns:p14="http://schemas.microsoft.com/office/powerpoint/2010/main" val="281493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Commissioner’s moment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221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lstStyle/>
          <a:p>
            <a:r>
              <a:rPr lang="en-US" dirty="0" smtClean="0"/>
              <a:t>Thank you!</a:t>
            </a:r>
            <a:endParaRPr lang="en-US" dirty="0"/>
          </a:p>
        </p:txBody>
      </p:sp>
      <p:sp>
        <p:nvSpPr>
          <p:cNvPr id="3" name="Text Placeholder 2"/>
          <p:cNvSpPr>
            <a:spLocks noGrp="1"/>
          </p:cNvSpPr>
          <p:nvPr>
            <p:ph type="body" idx="1"/>
          </p:nvPr>
        </p:nvSpPr>
        <p:spPr>
          <a:xfrm>
            <a:off x="722313" y="2971800"/>
            <a:ext cx="8229600" cy="914400"/>
          </a:xfrm>
        </p:spPr>
        <p:txBody>
          <a:bodyPr anchor="t"/>
          <a:lstStyle/>
          <a:p>
            <a:r>
              <a:rPr lang="en-US" sz="2800" dirty="0" smtClean="0">
                <a:solidFill>
                  <a:schemeClr val="tx1"/>
                </a:solidFill>
              </a:rPr>
              <a:t>Transition to program specific breakout sessions.</a:t>
            </a:r>
            <a:endParaRPr lang="en-US" sz="2800" dirty="0">
              <a:solidFill>
                <a:schemeClr val="tx1"/>
              </a:solidFill>
            </a:endParaRPr>
          </a:p>
        </p:txBody>
      </p:sp>
      <p:pic>
        <p:nvPicPr>
          <p:cNvPr id="4" name="Picture 3" descr="CubScoutsLogo-FullColo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838200"/>
            <a:ext cx="1828800" cy="1828800"/>
          </a:xfrm>
          <a:prstGeom prst="rect">
            <a:avLst/>
          </a:prstGeom>
        </p:spPr>
      </p:pic>
      <p:pic>
        <p:nvPicPr>
          <p:cNvPr id="5" name="Picture 4" descr="Venturing_No Type_Colo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838200"/>
            <a:ext cx="1828800" cy="1828800"/>
          </a:xfrm>
          <a:prstGeom prst="rect">
            <a:avLst/>
          </a:prstGeom>
        </p:spPr>
      </p:pic>
      <p:pic>
        <p:nvPicPr>
          <p:cNvPr id="6" name="Picture 5" descr="Boy Scouts_Universal_Emblem_Col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2047" y="838200"/>
            <a:ext cx="1652620" cy="1828800"/>
          </a:xfrm>
          <a:prstGeom prst="rect">
            <a:avLst/>
          </a:prstGeom>
        </p:spPr>
      </p:pic>
    </p:spTree>
    <p:extLst>
      <p:ext uri="{BB962C8B-B14F-4D97-AF65-F5344CB8AC3E}">
        <p14:creationId xmlns:p14="http://schemas.microsoft.com/office/powerpoint/2010/main" val="659208997"/>
      </p:ext>
    </p:extLst>
  </p:cSld>
  <p:clrMapOvr>
    <a:masterClrMapping/>
  </p:clrMapOvr>
</p:sld>
</file>

<file path=ppt/theme/theme1.xml><?xml version="1.0" encoding="utf-8"?>
<a:theme xmlns:a="http://schemas.openxmlformats.org/drawingml/2006/main" name="RT Gen Ses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RT Gen Sess Template.potx</Template>
  <TotalTime>1235</TotalTime>
  <Words>1096</Words>
  <Application>Microsoft Macintosh PowerPoint</Application>
  <PresentationFormat>On-screen Show (4:3)</PresentationFormat>
  <Paragraphs>93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RT Gen Sess Template</vt:lpstr>
      <vt:lpstr>Welcome to Roundtable</vt:lpstr>
      <vt:lpstr>OPENING</vt:lpstr>
      <vt:lpstr>A Scout is Reverent</vt:lpstr>
      <vt:lpstr>PowerPoint Presentation</vt:lpstr>
      <vt:lpstr>Hot Topics</vt:lpstr>
      <vt:lpstr>Safety moment</vt:lpstr>
      <vt:lpstr>PowerPoint Presentation</vt:lpstr>
      <vt:lpstr>Commissioner’s moment</vt:lpstr>
      <vt:lpstr>Thank you!</vt:lpstr>
    </vt:vector>
  </TitlesOfParts>
  <Company>Boy Scouts of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dakinn</dc:creator>
  <cp:lastModifiedBy>Adrien Mercure</cp:lastModifiedBy>
  <cp:revision>158</cp:revision>
  <dcterms:created xsi:type="dcterms:W3CDTF">2010-11-03T21:03:51Z</dcterms:created>
  <dcterms:modified xsi:type="dcterms:W3CDTF">2021-09-07T19:08:31Z</dcterms:modified>
</cp:coreProperties>
</file>